
<file path=[Content_Types].xml><?xml version="1.0" encoding="utf-8"?>
<Types xmlns="http://schemas.openxmlformats.org/package/2006/content-types">
  <Default Extension="jpeg" ContentType="image/jpeg"/>
  <Default Extension="jpg" ContentType="image/jpeg"/>
  <Default Extension="png" ContentType="image/png"/>
  <Default Extension="ppm"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3"/>
  </p:notesMasterIdLst>
  <p:handoutMasterIdLst>
    <p:handoutMasterId r:id="rId24"/>
  </p:handoutMasterIdLst>
  <p:sldIdLst>
    <p:sldId id="256" r:id="rId5"/>
    <p:sldId id="261" r:id="rId6"/>
    <p:sldId id="258" r:id="rId7"/>
    <p:sldId id="262" r:id="rId8"/>
    <p:sldId id="259" r:id="rId9"/>
    <p:sldId id="263" r:id="rId10"/>
    <p:sldId id="264" r:id="rId11"/>
    <p:sldId id="266" r:id="rId12"/>
    <p:sldId id="265" r:id="rId13"/>
    <p:sldId id="267" r:id="rId14"/>
    <p:sldId id="268" r:id="rId15"/>
    <p:sldId id="269" r:id="rId16"/>
    <p:sldId id="271" r:id="rId17"/>
    <p:sldId id="273" r:id="rId18"/>
    <p:sldId id="270" r:id="rId19"/>
    <p:sldId id="274" r:id="rId20"/>
    <p:sldId id="275"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1172B1-A861-4518-8A7A-2503A120121E}">
          <p14:sldIdLst>
            <p14:sldId id="256"/>
            <p14:sldId id="261"/>
            <p14:sldId id="258"/>
            <p14:sldId id="262"/>
            <p14:sldId id="259"/>
            <p14:sldId id="263"/>
            <p14:sldId id="264"/>
            <p14:sldId id="266"/>
            <p14:sldId id="265"/>
            <p14:sldId id="267"/>
            <p14:sldId id="268"/>
          </p14:sldIdLst>
        </p14:section>
        <p14:section name="Untitled Section" id="{54C987CD-9E3F-4AB7-AB64-F0B323B9C5EB}">
          <p14:sldIdLst>
            <p14:sldId id="269"/>
            <p14:sldId id="271"/>
            <p14:sldId id="273"/>
            <p14:sldId id="270"/>
            <p14:sldId id="274"/>
            <p14:sldId id="275"/>
            <p14:sldId id="2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8"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hyperlink" Target="https://www.monarch-innovation.com/embedded-system-advantages-and-disadvantages" TargetMode="External"/><Relationship Id="rId2" Type="http://schemas.openxmlformats.org/officeDocument/2006/relationships/image" Target="../media/image3.png"/><Relationship Id="rId1" Type="http://schemas.openxmlformats.org/officeDocument/2006/relationships/image" Target="../media/image2.jp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3" Type="http://schemas.openxmlformats.org/officeDocument/2006/relationships/hyperlink" Target="https://www.monarch-innovation.com/embedded-system-advantages-and-disadvantages" TargetMode="External"/><Relationship Id="rId2" Type="http://schemas.openxmlformats.org/officeDocument/2006/relationships/image" Target="../media/image3.png"/><Relationship Id="rId1" Type="http://schemas.openxmlformats.org/officeDocument/2006/relationships/image" Target="../media/image2.jp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pt>
    <dgm:pt modelId="{701D68F5-42F8-47BC-8FED-84C50F595DF0}">
      <dgm:prSet phldrT="[Text]"/>
      <dgm:spPr/>
      <dgm:t>
        <a:bodyPr/>
        <a:lstStyle/>
        <a:p>
          <a:pPr>
            <a:lnSpc>
              <a:spcPct val="100000"/>
            </a:lnSpc>
          </a:pPr>
          <a:r>
            <a:rPr lang="en-ZA" dirty="0"/>
            <a:t>MBD</a:t>
          </a:r>
          <a:endParaRPr lang="en-US" dirty="0"/>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76CC3289-2662-43F0-A3C6-BA04A135F08C}">
      <dgm:prSet phldrT="[Text]"/>
      <dgm:spPr/>
      <dgm:t>
        <a:bodyPr/>
        <a:lstStyle/>
        <a:p>
          <a:pPr>
            <a:lnSpc>
              <a:spcPct val="100000"/>
            </a:lnSpc>
          </a:pPr>
          <a:r>
            <a:rPr lang="en-US" dirty="0"/>
            <a:t>Embedded</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2" custScaleX="157625" custScaleY="157625"/>
      <dgm:spPr>
        <a:blipFill>
          <a:blip xmlns:r="http://schemas.openxmlformats.org/officeDocument/2006/relationships" r:embed="rId1">
            <a:duotone>
              <a:schemeClr val="accent2">
                <a:hueOff val="0"/>
                <a:satOff val="0"/>
                <a:lumOff val="0"/>
                <a:alphaOff val="0"/>
                <a:shade val="20000"/>
                <a:satMod val="200000"/>
              </a:schemeClr>
              <a:schemeClr val="accent2">
                <a:hueOff val="0"/>
                <a:satOff val="0"/>
                <a:lumOff val="0"/>
                <a:alphaOff val="0"/>
                <a:tint val="12000"/>
                <a:satMod val="190000"/>
              </a:schemeClr>
            </a:duotone>
          </a:blip>
          <a:srcRect/>
          <a:stretch>
            <a:fillRect l="-39000" r="-39000"/>
          </a:stretch>
        </a:blipFill>
        <a:ln>
          <a:noFill/>
        </a:ln>
      </dgm:spPr>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2">
        <dgm:presLayoutVars>
          <dgm:chMax val="1"/>
          <dgm:chPref val="1"/>
        </dgm:presLayoutVars>
      </dgm:prSet>
      <dgm:spPr/>
    </dgm:pt>
    <dgm:pt modelId="{8B391436-B9B0-45BD-A57F-792D6376D868}" type="pres">
      <dgm:prSet presAssocID="{0C95B389-AC0C-4055-9AA3-38815EFC8B0A}"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1" presStyleCnt="2" custScaleX="157625" custScaleY="157625"/>
      <dgm:spPr>
        <a:blipFill dpi="0" rotWithShape="1">
          <a:blip xmlns:r="http://schemas.openxmlformats.org/officeDocument/2006/relationships" r:embed="rId2">
            <a:extLst>
              <a:ext uri="{837473B0-CC2E-450A-ABE3-18F120FF3D39}">
                <a1611:picAttrSrcUrl xmlns:a1611="http://schemas.microsoft.com/office/drawing/2016/11/main" r:id="rId3"/>
              </a:ext>
            </a:extLst>
          </a:blip>
          <a:srcRect/>
          <a:stretch>
            <a:fillRect l="-21443" r="-78557"/>
          </a:stretch>
        </a:blipFill>
        <a:ln>
          <a:noFill/>
        </a:ln>
      </dgm:spPr>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1" presStyleCnt="2">
        <dgm:presLayoutVars>
          <dgm:chMax val="1"/>
          <dgm:chPref val="1"/>
        </dgm:presLayoutVars>
      </dgm:prSet>
      <dgm:spPr/>
    </dgm:pt>
  </dgm:ptLst>
  <dgm:cxnLst>
    <dgm:cxn modelId="{1B8CB22C-9648-419B-97E9-4AA6C3555723}" type="presOf" srcId="{701D68F5-42F8-47BC-8FED-84C50F595DF0}" destId="{A99B5DD6-89E9-4537-B415-4205CEB9323A}" srcOrd="0" destOrd="0" presId="urn:microsoft.com/office/officeart/2018/2/layout/IconLabelList"/>
    <dgm:cxn modelId="{C4BA385D-31ED-40EF-A5D6-98DFBA64E71A}" srcId="{7D9C16A6-8C48-4165-8DAF-8C957C12A8FA}" destId="{701D68F5-42F8-47BC-8FED-84C50F595DF0}" srcOrd="0" destOrd="0" parTransId="{9617668C-C38C-4017-8DDF-37855B15D110}" sibTransId="{0C95B389-AC0C-4055-9AA3-38815EFC8B0A}"/>
    <dgm:cxn modelId="{5574CC64-4BF2-43BE-BABC-6DF1E58A4C74}" type="presOf" srcId="{7D9C16A6-8C48-4165-8DAF-8C957C12A8FA}" destId="{8994D886-A75F-411A-A9D7-D31991FF12BD}" srcOrd="0" destOrd="0" presId="urn:microsoft.com/office/officeart/2018/2/layout/IconLabelList"/>
    <dgm:cxn modelId="{0400886E-8A1A-44C2-95A7-DB0EF4911494}" srcId="{7D9C16A6-8C48-4165-8DAF-8C957C12A8FA}" destId="{76CC3289-2662-43F0-A3C6-BA04A135F08C}" srcOrd="1" destOrd="0" parTransId="{D46DB4DA-1442-4ECE-89FE-BBB1E3489E3D}" sibTransId="{FA28C9D6-476E-43CD-BA23-D6D990FD78D0}"/>
    <dgm:cxn modelId="{6E31C6AB-C9E6-448F-A8CC-566A63619D4D}" type="presOf" srcId="{76CC3289-2662-43F0-A3C6-BA04A135F08C}" destId="{133097FC-B1F8-4953-B0AB-E8E73D968D1C}" srcOrd="0" destOrd="0" presId="urn:microsoft.com/office/officeart/2018/2/layout/IconLabelList"/>
    <dgm:cxn modelId="{2AD6E781-3ED2-484E-B438-73386D2C583D}" type="presParOf" srcId="{8994D886-A75F-411A-A9D7-D31991FF12BD}" destId="{E1DBA6D5-BD14-4CD2-A0CC-80F867FEFA81}" srcOrd="0" destOrd="0" presId="urn:microsoft.com/office/officeart/2018/2/layout/IconLabelList"/>
    <dgm:cxn modelId="{10B2B212-528C-471D-ABD0-D66ED992B833}" type="presParOf" srcId="{E1DBA6D5-BD14-4CD2-A0CC-80F867FEFA81}" destId="{19A8DC21-3E65-409D-AD53-DA51BB9198A0}" srcOrd="0" destOrd="0" presId="urn:microsoft.com/office/officeart/2018/2/layout/IconLabelList"/>
    <dgm:cxn modelId="{2A8FB3D0-F98B-4F5A-BACA-4315E38776FB}" type="presParOf" srcId="{E1DBA6D5-BD14-4CD2-A0CC-80F867FEFA81}" destId="{B9F90A48-FF94-4C94-A587-0190406F6FD3}" srcOrd="1" destOrd="0" presId="urn:microsoft.com/office/officeart/2018/2/layout/IconLabelList"/>
    <dgm:cxn modelId="{95FEF629-9884-451C-89B4-41B897ABE3D6}" type="presParOf" srcId="{E1DBA6D5-BD14-4CD2-A0CC-80F867FEFA81}" destId="{A99B5DD6-89E9-4537-B415-4205CEB9323A}" srcOrd="2" destOrd="0" presId="urn:microsoft.com/office/officeart/2018/2/layout/IconLabelList"/>
    <dgm:cxn modelId="{0FE6827F-DE80-4F8A-8E9D-7F88C0F7EF29}" type="presParOf" srcId="{8994D886-A75F-411A-A9D7-D31991FF12BD}" destId="{8B391436-B9B0-45BD-A57F-792D6376D868}" srcOrd="1" destOrd="0" presId="urn:microsoft.com/office/officeart/2018/2/layout/IconLabelList"/>
    <dgm:cxn modelId="{898D629F-DA37-435F-A0B2-0617605D711A}" type="presParOf" srcId="{8994D886-A75F-411A-A9D7-D31991FF12BD}" destId="{2EC2FDE3-8908-45C7-A3FD-EB370213FE69}" srcOrd="2" destOrd="0" presId="urn:microsoft.com/office/officeart/2018/2/layout/IconLabelList"/>
    <dgm:cxn modelId="{2BDADB1C-15B1-4763-9B35-3792147F8F87}" type="presParOf" srcId="{2EC2FDE3-8908-45C7-A3FD-EB370213FE69}" destId="{6DB1FE51-13D0-4A38-AD6E-48D4371A1AF3}" srcOrd="0" destOrd="0" presId="urn:microsoft.com/office/officeart/2018/2/layout/IconLabelList"/>
    <dgm:cxn modelId="{F692F1E6-C6EC-4391-8432-EB6C34194240}" type="presParOf" srcId="{2EC2FDE3-8908-45C7-A3FD-EB370213FE69}" destId="{0928538A-05CC-4A79-BD5D-92F985D1EEE5}" srcOrd="1" destOrd="0" presId="urn:microsoft.com/office/officeart/2018/2/layout/IconLabelList"/>
    <dgm:cxn modelId="{0E6AF6C4-A4E5-4234-9E16-F9F2334264CD}" type="presParOf" srcId="{2EC2FDE3-8908-45C7-A3FD-EB370213FE69}" destId="{133097FC-B1F8-4953-B0AB-E8E73D968D1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custT="1"/>
      <dgm:spPr/>
      <dgm:t>
        <a:bodyPr/>
        <a:lstStyle/>
        <a:p>
          <a:pPr algn="ctr">
            <a:lnSpc>
              <a:spcPct val="100000"/>
            </a:lnSpc>
          </a:pPr>
          <a:r>
            <a:rPr lang="en-US" sz="2000" dirty="0"/>
            <a:t>Love math, simulations, and high-level design? </a:t>
          </a:r>
        </a:p>
        <a:p>
          <a:pPr algn="ctr">
            <a:lnSpc>
              <a:spcPct val="100000"/>
            </a:lnSpc>
          </a:pPr>
          <a:r>
            <a:rPr lang="en-US" sz="2000" b="1" dirty="0"/>
            <a:t>Go for MBD!</a:t>
          </a:r>
          <a:endParaRPr lang="en-US" sz="2000" dirty="0"/>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0BEF68B8-1228-47BB-83B5-7B9CD1E3F84E}">
      <dgm:prSet phldrT="[Text]" custT="1"/>
      <dgm:spPr/>
      <dgm:t>
        <a:bodyPr/>
        <a:lstStyle/>
        <a:p>
          <a:pPr algn="ctr">
            <a:lnSpc>
              <a:spcPct val="100000"/>
            </a:lnSpc>
          </a:pPr>
          <a:r>
            <a:rPr lang="en-US" sz="1900" dirty="0"/>
            <a:t>Enjoy low-level coding, hardware, and real-time systems? </a:t>
          </a:r>
          <a:r>
            <a:rPr lang="en-US" sz="1900" b="1" dirty="0"/>
            <a:t>Embedded Engineering is for you!</a:t>
          </a:r>
          <a:endParaRPr lang="en-US" sz="1900" dirty="0"/>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 </a:t>
          </a:r>
          <a:r>
            <a:rPr lang="en-US" b="1" dirty="0"/>
            <a:t>Which path are you more interested in? Let’s discuss in the comments!</a:t>
          </a:r>
          <a:r>
            <a:rPr lang="en-US" dirty="0"/>
            <a:t> 💬</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a:blipFill dpi="0" rotWithShape="0">
          <a:blip xmlns:r="http://schemas.openxmlformats.org/officeDocument/2006/relationships" r:embed="rId1"/>
          <a:srcRect/>
          <a:stretch>
            <a:fillRect l="2891" t="-4151" r="-3312" b="-8133"/>
          </a:stretch>
        </a:blipFill>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custScaleX="110442"/>
      <dgm:spPr>
        <a:blipFill dpi="0" rotWithShape="0">
          <a:blip xmlns:r="http://schemas.openxmlformats.org/officeDocument/2006/relationships" r:embed="rId2"/>
          <a:srcRect/>
          <a:stretch>
            <a:fillRect l="6801" t="-3314" r="-7913" b="3314"/>
          </a:stretch>
        </a:blipFill>
      </dgm:spPr>
    </dgm:pt>
    <dgm:pt modelId="{E131CE4A-9776-44F4-BC03-867682E21374}" type="pres">
      <dgm:prSet presAssocID="{5605D28D-2CE6-4513-8566-952984E21E14}" presName="text_3" presStyleLbl="node1" presStyleIdx="2" presStyleCnt="3">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a:blipFill dpi="0" rotWithShape="0">
          <a:blip xmlns:r="http://schemas.openxmlformats.org/officeDocument/2006/relationships" r:embed="rId3"/>
          <a:srcRect/>
          <a:stretch>
            <a:fillRect l="-419" r="-2210"/>
          </a:stretch>
        </a:blipFill>
      </dgm:spPr>
    </dgm:pt>
  </dgm:ptLst>
  <dgm:cxnL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custT="1"/>
      <dgm:spPr/>
      <dgm:t>
        <a:bodyPr/>
        <a:lstStyle/>
        <a:p>
          <a:pPr algn="ctr">
            <a:lnSpc>
              <a:spcPct val="100000"/>
            </a:lnSpc>
          </a:pPr>
          <a:r>
            <a:rPr lang="en-US" sz="2000" dirty="0"/>
            <a:t>Reduces development time and cost</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0BEF68B8-1228-47BB-83B5-7B9CD1E3F84E}">
      <dgm:prSet phldrT="[Text]" custT="1"/>
      <dgm:spPr/>
      <dgm:t>
        <a:bodyPr/>
        <a:lstStyle/>
        <a:p>
          <a:pPr algn="ctr">
            <a:lnSpc>
              <a:spcPct val="100000"/>
            </a:lnSpc>
          </a:pPr>
          <a:r>
            <a:rPr lang="en-US" sz="1900" dirty="0"/>
            <a:t>Catches design flaws early through simulation</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Ensures smooth integration between software &amp; hardware</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4C3FBE77-ACC7-4D77-BF72-406EE8A25D65}">
      <dgm:prSet/>
      <dgm:spPr/>
      <dgm:t>
        <a:bodyPr/>
        <a:lstStyle/>
        <a:p>
          <a:r>
            <a:rPr lang="en-US" dirty="0"/>
            <a:t>Enhances system reliability &amp; safety</a:t>
          </a:r>
        </a:p>
      </dgm:t>
    </dgm:pt>
    <dgm:pt modelId="{748607E3-EDAC-4D17-A16B-2478BD34C6AD}" type="parTrans" cxnId="{39171017-660B-4E23-A158-4C3F026ED431}">
      <dgm:prSet/>
      <dgm:spPr/>
      <dgm:t>
        <a:bodyPr/>
        <a:lstStyle/>
        <a:p>
          <a:endParaRPr lang="en-US"/>
        </a:p>
      </dgm:t>
    </dgm:pt>
    <dgm:pt modelId="{FA25483D-7AA5-4675-8F0E-F6DFCAD21CE1}" type="sibTrans" cxnId="{39171017-660B-4E23-A158-4C3F026ED431}">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a:blipFill dpi="0" rotWithShape="0">
          <a:blip xmlns:r="http://schemas.openxmlformats.org/officeDocument/2006/relationships" r:embed="rId1"/>
          <a:srcRect/>
          <a:stretch>
            <a:fillRect l="-3564" r="-2599"/>
          </a:stretch>
        </a:blipFill>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custScaleX="110442"/>
      <dgm:spPr>
        <a:blipFill dpi="0" rotWithShape="0">
          <a:blip xmlns:r="http://schemas.openxmlformats.org/officeDocument/2006/relationships" r:embed="rId2"/>
          <a:srcRect/>
          <a:stretch>
            <a:fillRect l="240" r="2335"/>
          </a:stretch>
        </a:blipFill>
      </dgm:spPr>
    </dgm:pt>
    <dgm:pt modelId="{E131CE4A-9776-44F4-BC03-867682E21374}" type="pres">
      <dgm:prSet presAssocID="{5605D28D-2CE6-4513-8566-952984E21E14}" presName="text_3" presStyleLbl="node1" presStyleIdx="2" presStyleCnt="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4"/>
      <dgm:spPr>
        <a:blipFill rotWithShape="0">
          <a:blip xmlns:r="http://schemas.openxmlformats.org/officeDocument/2006/relationships" r:embed="rId3"/>
          <a:srcRect/>
          <a:stretch>
            <a:fillRect l="-15000" r="-15000"/>
          </a:stretch>
        </a:blipFill>
      </dgm:spPr>
    </dgm:pt>
    <dgm:pt modelId="{AF8C140C-5AB2-4F8A-B056-93A87B8A2660}" type="pres">
      <dgm:prSet presAssocID="{4C3FBE77-ACC7-4D77-BF72-406EE8A25D65}" presName="text_4" presStyleLbl="node1" presStyleIdx="3" presStyleCnt="4">
        <dgm:presLayoutVars>
          <dgm:bulletEnabled val="1"/>
        </dgm:presLayoutVars>
      </dgm:prSet>
      <dgm:spPr/>
    </dgm:pt>
    <dgm:pt modelId="{AE1B2907-83A0-4B44-9061-875A911B024C}" type="pres">
      <dgm:prSet presAssocID="{4C3FBE77-ACC7-4D77-BF72-406EE8A25D65}" presName="accent_4" presStyleCnt="0"/>
      <dgm:spPr/>
    </dgm:pt>
    <dgm:pt modelId="{12AF5B8E-D149-4013-8DE4-E5B1A76352AC}" type="pres">
      <dgm:prSet presAssocID="{4C3FBE77-ACC7-4D77-BF72-406EE8A25D65}" presName="accentRepeatNode" presStyleLbl="solidFgAcc1" presStyleIdx="3" presStyleCnt="4"/>
      <dgm:spPr>
        <a:blipFill dpi="0" rotWithShape="0">
          <a:blip xmlns:r="http://schemas.openxmlformats.org/officeDocument/2006/relationships" r:embed="rId4"/>
          <a:srcRect/>
          <a:stretch>
            <a:fillRect l="2174" r="7444"/>
          </a:stretch>
        </a:blipFill>
      </dgm:spPr>
    </dgm:pt>
  </dgm:ptLst>
  <dgm:cxnLst>
    <dgm:cxn modelId="{A11E3B12-1828-45A7-86C3-BB85832DF84D}" type="presOf" srcId="{CA077D98-8478-47EA-B6A9-99ACE60C64D4}" destId="{D79B43FC-100B-4A0D-A4D5-0D2D04B99064}" srcOrd="0" destOrd="0" presId="urn:microsoft.com/office/officeart/2008/layout/VerticalCurvedList"/>
    <dgm:cxn modelId="{39171017-660B-4E23-A158-4C3F026ED431}" srcId="{7E5AA53B-3EEE-4DE4-BB81-9044890C2946}" destId="{4C3FBE77-ACC7-4D77-BF72-406EE8A25D65}" srcOrd="3" destOrd="0" parTransId="{748607E3-EDAC-4D17-A16B-2478BD34C6AD}" sibTransId="{FA25483D-7AA5-4675-8F0E-F6DFCAD21CE1}"/>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171A2C74-9263-4ABE-818C-D5A4B0292AB2}" type="presOf" srcId="{4C3FBE77-ACC7-4D77-BF72-406EE8A25D65}" destId="{AF8C140C-5AB2-4F8A-B056-93A87B8A2660}"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15389713-DEB3-46BE-8B6C-B6981DD39F7A}" type="presParOf" srcId="{90561C55-3C6E-4D53-85E1-2C50BCDDA392}" destId="{AF8C140C-5AB2-4F8A-B056-93A87B8A2660}" srcOrd="7" destOrd="0" presId="urn:microsoft.com/office/officeart/2008/layout/VerticalCurvedList"/>
    <dgm:cxn modelId="{F358CDA2-D6E0-463A-93EC-50D199D9FF55}" type="presParOf" srcId="{90561C55-3C6E-4D53-85E1-2C50BCDDA392}" destId="{AE1B2907-83A0-4B44-9061-875A911B024C}" srcOrd="8" destOrd="0" presId="urn:microsoft.com/office/officeart/2008/layout/VerticalCurvedList"/>
    <dgm:cxn modelId="{EF90F94F-A2EA-4B74-884B-DA6A80B5FE8F}" type="presParOf" srcId="{AE1B2907-83A0-4B44-9061-875A911B024C}" destId="{12AF5B8E-D149-4013-8DE4-E5B1A76352AC}"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1382947" y="133425"/>
          <a:ext cx="3064229" cy="3064229"/>
        </a:xfrm>
        <a:prstGeom prst="rect">
          <a:avLst/>
        </a:prstGeom>
        <a:blipFill>
          <a:blip xmlns:r="http://schemas.openxmlformats.org/officeDocument/2006/relationships" r:embed="rId1">
            <a:duotone>
              <a:schemeClr val="accent2">
                <a:hueOff val="0"/>
                <a:satOff val="0"/>
                <a:lumOff val="0"/>
                <a:alphaOff val="0"/>
                <a:shade val="20000"/>
                <a:satMod val="200000"/>
              </a:schemeClr>
              <a:schemeClr val="accent2">
                <a:hueOff val="0"/>
                <a:satOff val="0"/>
                <a:lumOff val="0"/>
                <a:alphaOff val="0"/>
                <a:tint val="12000"/>
                <a:satMod val="190000"/>
              </a:schemeClr>
            </a:duotone>
          </a:blip>
          <a:srcRect/>
          <a:stretch>
            <a:fillRect l="-39000" r="-39000"/>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9B5DD6-89E9-4537-B415-4205CEB9323A}">
      <dsp:nvSpPr>
        <dsp:cNvPr id="0" name=""/>
        <dsp:cNvSpPr/>
      </dsp:nvSpPr>
      <dsp:spPr>
        <a:xfrm>
          <a:off x="755062" y="310777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133600">
            <a:lnSpc>
              <a:spcPct val="100000"/>
            </a:lnSpc>
            <a:spcBef>
              <a:spcPct val="0"/>
            </a:spcBef>
            <a:spcAft>
              <a:spcPct val="35000"/>
            </a:spcAft>
            <a:buNone/>
          </a:pPr>
          <a:r>
            <a:rPr lang="en-ZA" sz="4800" kern="1200" dirty="0"/>
            <a:t>MBD</a:t>
          </a:r>
          <a:endParaRPr lang="en-US" sz="4800" kern="1200" dirty="0"/>
        </a:p>
      </dsp:txBody>
      <dsp:txXfrm>
        <a:off x="755062" y="3107779"/>
        <a:ext cx="4320000" cy="720000"/>
      </dsp:txXfrm>
    </dsp:sp>
    <dsp:sp modelId="{6DB1FE51-13D0-4A38-AD6E-48D4371A1AF3}">
      <dsp:nvSpPr>
        <dsp:cNvPr id="0" name=""/>
        <dsp:cNvSpPr/>
      </dsp:nvSpPr>
      <dsp:spPr>
        <a:xfrm>
          <a:off x="6458947" y="133425"/>
          <a:ext cx="3064229" cy="3064229"/>
        </a:xfrm>
        <a:prstGeom prst="rect">
          <a:avLst/>
        </a:prstGeom>
        <a:blipFill dpi="0" rotWithShape="1">
          <a:blip xmlns:r="http://schemas.openxmlformats.org/officeDocument/2006/relationships" r:embed="rId2">
            <a:extLst>
              <a:ext uri="{837473B0-CC2E-450A-ABE3-18F120FF3D39}">
                <a1611:picAttrSrcUrl xmlns:a1611="http://schemas.microsoft.com/office/drawing/2016/11/main" r:id="rId3"/>
              </a:ext>
            </a:extLst>
          </a:blip>
          <a:srcRect/>
          <a:stretch>
            <a:fillRect l="-21443" r="-78557"/>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3097FC-B1F8-4953-B0AB-E8E73D968D1C}">
      <dsp:nvSpPr>
        <dsp:cNvPr id="0" name=""/>
        <dsp:cNvSpPr/>
      </dsp:nvSpPr>
      <dsp:spPr>
        <a:xfrm>
          <a:off x="5831062" y="310777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133600">
            <a:lnSpc>
              <a:spcPct val="100000"/>
            </a:lnSpc>
            <a:spcBef>
              <a:spcPct val="0"/>
            </a:spcBef>
            <a:spcAft>
              <a:spcPct val="35000"/>
            </a:spcAft>
            <a:buNone/>
          </a:pPr>
          <a:r>
            <a:rPr lang="en-US" sz="4800" kern="1200" dirty="0"/>
            <a:t>Embedded</a:t>
          </a:r>
        </a:p>
      </dsp:txBody>
      <dsp:txXfrm>
        <a:off x="5831062" y="3107779"/>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96568" y="356393"/>
          <a:ext cx="6678306"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50800" rIns="50800" bIns="50800" numCol="1" spcCol="1270" anchor="ctr" anchorCtr="0">
          <a:noAutofit/>
        </a:bodyPr>
        <a:lstStyle/>
        <a:p>
          <a:pPr marL="0" lvl="0" indent="0" algn="ctr" defTabSz="889000">
            <a:lnSpc>
              <a:spcPct val="100000"/>
            </a:lnSpc>
            <a:spcBef>
              <a:spcPct val="0"/>
            </a:spcBef>
            <a:spcAft>
              <a:spcPct val="35000"/>
            </a:spcAft>
            <a:buNone/>
          </a:pPr>
          <a:r>
            <a:rPr lang="en-US" sz="2000" kern="1200" dirty="0"/>
            <a:t>Love math, simulations, and high-level design? </a:t>
          </a:r>
        </a:p>
        <a:p>
          <a:pPr marL="0" lvl="0" indent="0" algn="ctr" defTabSz="889000">
            <a:lnSpc>
              <a:spcPct val="100000"/>
            </a:lnSpc>
            <a:spcBef>
              <a:spcPct val="0"/>
            </a:spcBef>
            <a:spcAft>
              <a:spcPct val="35000"/>
            </a:spcAft>
            <a:buNone/>
          </a:pPr>
          <a:r>
            <a:rPr lang="en-US" sz="2000" b="1" kern="1200" dirty="0"/>
            <a:t>Go for MBD!</a:t>
          </a:r>
          <a:endParaRPr lang="en-US" sz="2000" kern="1200" dirty="0"/>
        </a:p>
      </dsp:txBody>
      <dsp:txXfrm>
        <a:off x="496568" y="356393"/>
        <a:ext cx="6678306" cy="712787"/>
      </dsp:txXfrm>
    </dsp:sp>
    <dsp:sp modelId="{07CB3071-D555-47DA-A36A-69EB91531FD8}">
      <dsp:nvSpPr>
        <dsp:cNvPr id="0" name=""/>
        <dsp:cNvSpPr/>
      </dsp:nvSpPr>
      <dsp:spPr>
        <a:xfrm>
          <a:off x="51076" y="267295"/>
          <a:ext cx="890984" cy="890984"/>
        </a:xfrm>
        <a:prstGeom prst="ellipse">
          <a:avLst/>
        </a:prstGeom>
        <a:blipFill dpi="0" rotWithShape="0">
          <a:blip xmlns:r="http://schemas.openxmlformats.org/officeDocument/2006/relationships" r:embed="rId1"/>
          <a:srcRect/>
          <a:stretch>
            <a:fillRect l="2891" t="-4151" r="-3312" b="-8133"/>
          </a:stretch>
        </a:blip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55666" y="1425575"/>
          <a:ext cx="6419207"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48260" rIns="48260" bIns="48260" numCol="1" spcCol="1270" anchor="ctr" anchorCtr="0">
          <a:noAutofit/>
        </a:bodyPr>
        <a:lstStyle/>
        <a:p>
          <a:pPr marL="0" lvl="0" indent="0" algn="ctr" defTabSz="844550">
            <a:lnSpc>
              <a:spcPct val="100000"/>
            </a:lnSpc>
            <a:spcBef>
              <a:spcPct val="0"/>
            </a:spcBef>
            <a:spcAft>
              <a:spcPct val="35000"/>
            </a:spcAft>
            <a:buNone/>
          </a:pPr>
          <a:r>
            <a:rPr lang="en-US" sz="1900" kern="1200" dirty="0"/>
            <a:t>Enjoy low-level coding, hardware, and real-time systems? </a:t>
          </a:r>
          <a:r>
            <a:rPr lang="en-US" sz="1900" b="1" kern="1200" dirty="0"/>
            <a:t>Embedded Engineering is for you!</a:t>
          </a:r>
          <a:endParaRPr lang="en-US" sz="1900" kern="1200" dirty="0"/>
        </a:p>
      </dsp:txBody>
      <dsp:txXfrm>
        <a:off x="755666" y="1425575"/>
        <a:ext cx="6419207" cy="712787"/>
      </dsp:txXfrm>
    </dsp:sp>
    <dsp:sp modelId="{3F8116AC-FAC3-4E95-9865-93CCFEB191B9}">
      <dsp:nvSpPr>
        <dsp:cNvPr id="0" name=""/>
        <dsp:cNvSpPr/>
      </dsp:nvSpPr>
      <dsp:spPr>
        <a:xfrm>
          <a:off x="263656" y="1336476"/>
          <a:ext cx="984021" cy="890984"/>
        </a:xfrm>
        <a:prstGeom prst="ellipse">
          <a:avLst/>
        </a:prstGeom>
        <a:blipFill dpi="0" rotWithShape="0">
          <a:blip xmlns:r="http://schemas.openxmlformats.org/officeDocument/2006/relationships" r:embed="rId2"/>
          <a:srcRect/>
          <a:stretch>
            <a:fillRect l="6801" t="-3314" r="-7913" b="3314"/>
          </a:stretch>
        </a:blip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96568" y="2494756"/>
          <a:ext cx="6678306"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45720" rIns="45720" bIns="45720" numCol="1" spcCol="1270" anchor="ctr" anchorCtr="0">
          <a:noAutofit/>
        </a:bodyPr>
        <a:lstStyle/>
        <a:p>
          <a:pPr marL="0" lvl="0" indent="0" algn="l" defTabSz="800100">
            <a:lnSpc>
              <a:spcPct val="100000"/>
            </a:lnSpc>
            <a:spcBef>
              <a:spcPct val="0"/>
            </a:spcBef>
            <a:spcAft>
              <a:spcPct val="35000"/>
            </a:spcAft>
            <a:buNone/>
          </a:pPr>
          <a:r>
            <a:rPr lang="en-US" sz="1800" kern="1200" dirty="0"/>
            <a:t>👉 </a:t>
          </a:r>
          <a:r>
            <a:rPr lang="en-US" sz="1800" b="1" kern="1200" dirty="0"/>
            <a:t>Which path are you more interested in? Let’s discuss in the comments!</a:t>
          </a:r>
          <a:r>
            <a:rPr lang="en-US" sz="1800" kern="1200" dirty="0"/>
            <a:t> 💬</a:t>
          </a:r>
        </a:p>
      </dsp:txBody>
      <dsp:txXfrm>
        <a:off x="496568" y="2494756"/>
        <a:ext cx="6678306" cy="712787"/>
      </dsp:txXfrm>
    </dsp:sp>
    <dsp:sp modelId="{A965097E-32F1-4AB8-8C4E-2814A7596B2F}">
      <dsp:nvSpPr>
        <dsp:cNvPr id="0" name=""/>
        <dsp:cNvSpPr/>
      </dsp:nvSpPr>
      <dsp:spPr>
        <a:xfrm>
          <a:off x="51076" y="2405658"/>
          <a:ext cx="890984" cy="890984"/>
        </a:xfrm>
        <a:prstGeom prst="ellipse">
          <a:avLst/>
        </a:prstGeom>
        <a:blipFill dpi="0" rotWithShape="0">
          <a:blip xmlns:r="http://schemas.openxmlformats.org/officeDocument/2006/relationships" r:embed="rId3"/>
          <a:srcRect/>
          <a:stretch>
            <a:fillRect l="-419" r="-2210"/>
          </a:stretch>
        </a:blip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04618" y="273995"/>
          <a:ext cx="6379697"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50800" rIns="50800" bIns="50800" numCol="1" spcCol="1270" anchor="ctr" anchorCtr="0">
          <a:noAutofit/>
        </a:bodyPr>
        <a:lstStyle/>
        <a:p>
          <a:pPr marL="0" lvl="0" indent="0" algn="ctr" defTabSz="889000">
            <a:lnSpc>
              <a:spcPct val="100000"/>
            </a:lnSpc>
            <a:spcBef>
              <a:spcPct val="0"/>
            </a:spcBef>
            <a:spcAft>
              <a:spcPct val="35000"/>
            </a:spcAft>
            <a:buNone/>
          </a:pPr>
          <a:r>
            <a:rPr lang="en-US" sz="2000" kern="1200" dirty="0"/>
            <a:t>Reduces development time and cost</a:t>
          </a:r>
        </a:p>
      </dsp:txBody>
      <dsp:txXfrm>
        <a:off x="404618" y="273995"/>
        <a:ext cx="6379697" cy="548276"/>
      </dsp:txXfrm>
    </dsp:sp>
    <dsp:sp modelId="{07CB3071-D555-47DA-A36A-69EB91531FD8}">
      <dsp:nvSpPr>
        <dsp:cNvPr id="0" name=""/>
        <dsp:cNvSpPr/>
      </dsp:nvSpPr>
      <dsp:spPr>
        <a:xfrm>
          <a:off x="61946" y="205461"/>
          <a:ext cx="685345" cy="685345"/>
        </a:xfrm>
        <a:prstGeom prst="ellipse">
          <a:avLst/>
        </a:prstGeom>
        <a:blipFill dpi="0" rotWithShape="0">
          <a:blip xmlns:r="http://schemas.openxmlformats.org/officeDocument/2006/relationships" r:embed="rId1"/>
          <a:srcRect/>
          <a:stretch>
            <a:fillRect l="-3564" r="-2599"/>
          </a:stretch>
        </a:blip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18958" y="1096552"/>
          <a:ext cx="6065358"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48260" rIns="48260" bIns="48260" numCol="1" spcCol="1270" anchor="ctr" anchorCtr="0">
          <a:noAutofit/>
        </a:bodyPr>
        <a:lstStyle/>
        <a:p>
          <a:pPr marL="0" lvl="0" indent="0" algn="ctr" defTabSz="844550">
            <a:lnSpc>
              <a:spcPct val="100000"/>
            </a:lnSpc>
            <a:spcBef>
              <a:spcPct val="0"/>
            </a:spcBef>
            <a:spcAft>
              <a:spcPct val="35000"/>
            </a:spcAft>
            <a:buNone/>
          </a:pPr>
          <a:r>
            <a:rPr lang="en-US" sz="1900" kern="1200" dirty="0"/>
            <a:t>Catches design flaws early through simulation</a:t>
          </a:r>
        </a:p>
      </dsp:txBody>
      <dsp:txXfrm>
        <a:off x="718958" y="1096552"/>
        <a:ext cx="6065358" cy="548276"/>
      </dsp:txXfrm>
    </dsp:sp>
    <dsp:sp modelId="{3F8116AC-FAC3-4E95-9865-93CCFEB191B9}">
      <dsp:nvSpPr>
        <dsp:cNvPr id="0" name=""/>
        <dsp:cNvSpPr/>
      </dsp:nvSpPr>
      <dsp:spPr>
        <a:xfrm>
          <a:off x="340503" y="1028017"/>
          <a:ext cx="756909" cy="685345"/>
        </a:xfrm>
        <a:prstGeom prst="ellipse">
          <a:avLst/>
        </a:prstGeom>
        <a:blipFill dpi="0" rotWithShape="0">
          <a:blip xmlns:r="http://schemas.openxmlformats.org/officeDocument/2006/relationships" r:embed="rId2"/>
          <a:srcRect/>
          <a:stretch>
            <a:fillRect l="240" r="2335"/>
          </a:stretch>
        </a:blip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18958" y="1919109"/>
          <a:ext cx="6065358"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45720" rIns="45720" bIns="45720" numCol="1" spcCol="1270" anchor="ctr" anchorCtr="0">
          <a:noAutofit/>
        </a:bodyPr>
        <a:lstStyle/>
        <a:p>
          <a:pPr marL="0" lvl="0" indent="0" algn="l" defTabSz="800100">
            <a:lnSpc>
              <a:spcPct val="100000"/>
            </a:lnSpc>
            <a:spcBef>
              <a:spcPct val="0"/>
            </a:spcBef>
            <a:spcAft>
              <a:spcPct val="35000"/>
            </a:spcAft>
            <a:buNone/>
          </a:pPr>
          <a:r>
            <a:rPr lang="en-US" sz="1800" kern="1200" dirty="0"/>
            <a:t>Ensures smooth integration between software &amp; hardware</a:t>
          </a:r>
        </a:p>
      </dsp:txBody>
      <dsp:txXfrm>
        <a:off x="718958" y="1919109"/>
        <a:ext cx="6065358" cy="548276"/>
      </dsp:txXfrm>
    </dsp:sp>
    <dsp:sp modelId="{A965097E-32F1-4AB8-8C4E-2814A7596B2F}">
      <dsp:nvSpPr>
        <dsp:cNvPr id="0" name=""/>
        <dsp:cNvSpPr/>
      </dsp:nvSpPr>
      <dsp:spPr>
        <a:xfrm>
          <a:off x="376285" y="1850574"/>
          <a:ext cx="685345" cy="685345"/>
        </a:xfrm>
        <a:prstGeom prst="ellipse">
          <a:avLst/>
        </a:prstGeom>
        <a:blipFill rotWithShape="0">
          <a:blip xmlns:r="http://schemas.openxmlformats.org/officeDocument/2006/relationships" r:embed="rId3"/>
          <a:srcRect/>
          <a:stretch>
            <a:fillRect l="-15000" r="-15000"/>
          </a:stretch>
        </a:blip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F8C140C-5AB2-4F8A-B056-93A87B8A2660}">
      <dsp:nvSpPr>
        <dsp:cNvPr id="0" name=""/>
        <dsp:cNvSpPr/>
      </dsp:nvSpPr>
      <dsp:spPr>
        <a:xfrm>
          <a:off x="404618" y="2741666"/>
          <a:ext cx="6379697"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Enhances system reliability &amp; safety</a:t>
          </a:r>
        </a:p>
      </dsp:txBody>
      <dsp:txXfrm>
        <a:off x="404618" y="2741666"/>
        <a:ext cx="6379697" cy="548276"/>
      </dsp:txXfrm>
    </dsp:sp>
    <dsp:sp modelId="{12AF5B8E-D149-4013-8DE4-E5B1A76352AC}">
      <dsp:nvSpPr>
        <dsp:cNvPr id="0" name=""/>
        <dsp:cNvSpPr/>
      </dsp:nvSpPr>
      <dsp:spPr>
        <a:xfrm>
          <a:off x="61946" y="2673131"/>
          <a:ext cx="685345" cy="685345"/>
        </a:xfrm>
        <a:prstGeom prst="ellipse">
          <a:avLst/>
        </a:prstGeom>
        <a:blipFill dpi="0" rotWithShape="0">
          <a:blip xmlns:r="http://schemas.openxmlformats.org/officeDocument/2006/relationships" r:embed="rId4"/>
          <a:srcRect/>
          <a:stretch>
            <a:fillRect l="2174" r="7444"/>
          </a:stretch>
        </a:blip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3/9/2025</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3/9/2025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42358-6A23-88BA-DDCB-46DB5F759C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A9B733-C36D-7C1D-BFF3-34B6F4B303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7F9DAE-BFBE-CDF9-4DDE-0923B854C5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CEED00-35B1-361F-3438-F4CA2432E067}"/>
              </a:ext>
            </a:extLst>
          </p:cNvPr>
          <p:cNvSpPr>
            <a:spLocks noGrp="1"/>
          </p:cNvSpPr>
          <p:nvPr>
            <p:ph type="sldNum" sz="quarter" idx="5"/>
          </p:nvPr>
        </p:nvSpPr>
        <p:spPr/>
        <p:txBody>
          <a:bodyPr/>
          <a:lstStyle/>
          <a:p>
            <a:fld id="{C6B3AB32-59DF-41F1-9618-EDFBF5049629}" type="slidenum">
              <a:rPr lang="en-US" smtClean="0"/>
              <a:t>16</a:t>
            </a:fld>
            <a:endParaRPr lang="en-US" dirty="0"/>
          </a:p>
        </p:txBody>
      </p:sp>
    </p:spTree>
    <p:extLst>
      <p:ext uri="{BB962C8B-B14F-4D97-AF65-F5344CB8AC3E}">
        <p14:creationId xmlns:p14="http://schemas.microsoft.com/office/powerpoint/2010/main" val="1128851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62534-0F83-2E6B-7D8A-5517308A36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51B7EA-838A-AF07-D90C-AEABDB1A4F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CB72D7-CFE1-944A-DC80-5F5AEB3088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048187-73C2-96CE-DDDD-A9299F66FE16}"/>
              </a:ext>
            </a:extLst>
          </p:cNvPr>
          <p:cNvSpPr>
            <a:spLocks noGrp="1"/>
          </p:cNvSpPr>
          <p:nvPr>
            <p:ph type="sldNum" sz="quarter" idx="5"/>
          </p:nvPr>
        </p:nvSpPr>
        <p:spPr/>
        <p:txBody>
          <a:bodyPr/>
          <a:lstStyle/>
          <a:p>
            <a:fld id="{C6B3AB32-59DF-41F1-9618-EDFBF5049629}" type="slidenum">
              <a:rPr lang="en-US" smtClean="0"/>
              <a:t>17</a:t>
            </a:fld>
            <a:endParaRPr lang="en-US" dirty="0"/>
          </a:p>
        </p:txBody>
      </p:sp>
    </p:spTree>
    <p:extLst>
      <p:ext uri="{BB962C8B-B14F-4D97-AF65-F5344CB8AC3E}">
        <p14:creationId xmlns:p14="http://schemas.microsoft.com/office/powerpoint/2010/main" val="1192358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BAD7F-EAD0-E50E-EF42-D0768027E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3BF041-BDEB-26D5-2326-51BD34C3F9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FC070-DE35-A99D-6F2B-79C61C3482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E91E47-65F4-64E9-05A9-A808B2D2CA56}"/>
              </a:ext>
            </a:extLst>
          </p:cNvPr>
          <p:cNvSpPr>
            <a:spLocks noGrp="1"/>
          </p:cNvSpPr>
          <p:nvPr>
            <p:ph type="sldNum" sz="quarter" idx="5"/>
          </p:nvPr>
        </p:nvSpPr>
        <p:spPr/>
        <p:txBody>
          <a:bodyPr/>
          <a:lstStyle/>
          <a:p>
            <a:fld id="{C6B3AB32-59DF-41F1-9618-EDFBF5049629}" type="slidenum">
              <a:rPr lang="en-US" smtClean="0"/>
              <a:t>18</a:t>
            </a:fld>
            <a:endParaRPr lang="en-US" dirty="0"/>
          </a:p>
        </p:txBody>
      </p:sp>
    </p:spTree>
    <p:extLst>
      <p:ext uri="{BB962C8B-B14F-4D97-AF65-F5344CB8AC3E}">
        <p14:creationId xmlns:p14="http://schemas.microsoft.com/office/powerpoint/2010/main" val="3856626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13A54-255F-B397-2CC4-15EADA8A44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206406-79B3-CF8F-6441-5B2FC20DC9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BDDC2D-D6C1-15C7-3A7E-827B933A95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175A90-E2EE-C2A7-160D-87BAF3FA973E}"/>
              </a:ext>
            </a:extLst>
          </p:cNvPr>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169398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0692C-3885-D34B-9CD7-A6415961A1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5E12CB-6E93-2355-4ABB-203E46D5E0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E7665C-F189-D403-C6EC-EA548DE5D4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164B70-BEF5-9402-7811-9C8C5E1928CB}"/>
              </a:ext>
            </a:extLst>
          </p:cNvPr>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1832045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4EBD9-6523-9C8E-4CAC-6EB14227BD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39000F-F852-857A-776A-82A995B1AD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DFAB2A-C357-DD5E-B913-73405D38EF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2EBF95-F273-976C-9745-BF898152DE5F}"/>
              </a:ext>
            </a:extLst>
          </p:cNvPr>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37288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2DB0C-D30C-047B-6C61-C86F5FB5F1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712D7-1531-6BE1-C634-F6EFA70AF8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AC42DE-E0C7-CC1E-B305-7E4C21AB31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9440B8-95CC-C394-2D16-CE0EE858557D}"/>
              </a:ext>
            </a:extLst>
          </p:cNvPr>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1266851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3A92E-AC3A-9B61-3F35-1D3BDF1205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BCE7F1-1538-31A8-D95C-A141365F6F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2345DB-1D92-AA6D-234F-9E9FF7AE2E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87C9B1-AAD5-1868-F916-E1FDCC5FA0D5}"/>
              </a:ext>
            </a:extLst>
          </p:cNvPr>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444892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48DC3-B4B3-2EB0-8B6E-E9FE39885C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9DB84B-68A7-4B2D-1CDC-3FB3613A8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CD43A4-0327-5057-30FC-7CD79DBB87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D8B1E9-0249-1B6D-4FE2-EE14E3374094}"/>
              </a:ext>
            </a:extLst>
          </p:cNvPr>
          <p:cNvSpPr>
            <a:spLocks noGrp="1"/>
          </p:cNvSpPr>
          <p:nvPr>
            <p:ph type="sldNum" sz="quarter" idx="5"/>
          </p:nvPr>
        </p:nvSpPr>
        <p:spPr/>
        <p:txBody>
          <a:bodyPr/>
          <a:lstStyle/>
          <a:p>
            <a:fld id="{C6B3AB32-59DF-41F1-9618-EDFBF5049629}" type="slidenum">
              <a:rPr lang="en-US" smtClean="0"/>
              <a:t>14</a:t>
            </a:fld>
            <a:endParaRPr lang="en-US" dirty="0"/>
          </a:p>
        </p:txBody>
      </p:sp>
    </p:spTree>
    <p:extLst>
      <p:ext uri="{BB962C8B-B14F-4D97-AF65-F5344CB8AC3E}">
        <p14:creationId xmlns:p14="http://schemas.microsoft.com/office/powerpoint/2010/main" val="1718323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3/9/2025</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3/9/2025</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3/9/2025</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3/9/2025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3/9/2025</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3/9/2025</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4.jpg"/><Relationship Id="rId7" Type="http://schemas.openxmlformats.org/officeDocument/2006/relationships/diagramQuickStyle" Target="../diagrams/quickStyle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webinars.sw.siemens.com/pt-BR/model-based-design/" TargetMode="External"/><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ww2.mathworks.cn/discovery/modeling-and-simulation.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innovationdiscoveries.space/all-you-need-to-know-about-accelerator-pedal-position-sensors-app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researchgate.net/figure/The-process-of-model-in-the-loop-testing_fig2_364425700" TargetMode="External"/><Relationship Id="rId2" Type="http://schemas.openxmlformats.org/officeDocument/2006/relationships/image" Target="../media/image21.ppm"/><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www.design-reuse.com/articles/42548/embedded-software-verification-validation-in-model-based-development.html" TargetMode="External"/><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hyperlink" Target="https://webinars.sw.siemens.com/pt-BR/model-based-design/"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nxp.com/video/model-based-design-toolbox-how-to-implement-motor-control-in-the-s32k144evb:MBDT-MOTOR-CONTROL-DEMO-VID" TargetMode="External"/><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boardspeck.com/article/7-ways-to-become-a-full-stack-embedded-software-engineer-157599271301ac000etril-346" TargetMode="External"/><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6.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www.socialemotionalworkshop.com/choices-and-consequences-activities/" TargetMode="Externa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youmatter.world/en/are-ecology-and-technology-compatible-or-will-the-future-be-low-tech/"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pPr algn="ctr"/>
            <a:r>
              <a:rPr lang="en-US" sz="6000" dirty="0">
                <a:solidFill>
                  <a:schemeClr val="bg1"/>
                </a:solidFill>
              </a:rPr>
              <a:t>Model-BASED Design (MBD)</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96717" y="5752178"/>
            <a:ext cx="10993546" cy="353451"/>
          </a:xfrm>
        </p:spPr>
        <p:txBody>
          <a:bodyPr>
            <a:normAutofit fontScale="92500" lnSpcReduction="10000"/>
          </a:bodyPr>
          <a:lstStyle/>
          <a:p>
            <a:pPr algn="ctr"/>
            <a:r>
              <a:rPr lang="en-US" sz="2000" dirty="0">
                <a:solidFill>
                  <a:schemeClr val="accent1">
                    <a:lumMod val="60000"/>
                    <a:lumOff val="40000"/>
                  </a:schemeClr>
                </a:solidFill>
              </a:rPr>
              <a:t>Part1: MBD Engineer vs. Embedded Engineer – What's the Difference?</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581ADD-C6B2-079A-7FAE-6EDAE26D803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A9F018D-B98E-DBE4-271C-6C65762CE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a:extLst>
              <a:ext uri="{FF2B5EF4-FFF2-40B4-BE49-F238E27FC236}">
                <a16:creationId xmlns:a16="http://schemas.microsoft.com/office/drawing/2014/main" id="{F9A74204-DB81-00C4-86DA-0B29F4D0CEFF}"/>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20" y="0"/>
            <a:ext cx="12191980" cy="6857990"/>
          </a:xfrm>
          <a:prstGeom prst="rect">
            <a:avLst/>
          </a:prstGeom>
        </p:spPr>
      </p:pic>
      <p:grpSp>
        <p:nvGrpSpPr>
          <p:cNvPr id="15" name="Group 14">
            <a:extLst>
              <a:ext uri="{FF2B5EF4-FFF2-40B4-BE49-F238E27FC236}">
                <a16:creationId xmlns:a16="http://schemas.microsoft.com/office/drawing/2014/main" id="{80EEB8C1-A07C-E991-8A21-DC4627972E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77EB1FD5-4AE9-E3C4-FFA4-7212B709C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2BB1CBE4-047B-511B-9068-C91FC1A6D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7D57D575-240C-F5F9-E18B-857B80115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7CFD9BAC-CC6A-79EE-1F94-EF57C71BDE71}"/>
              </a:ext>
            </a:extLst>
          </p:cNvPr>
          <p:cNvSpPr>
            <a:spLocks noGrp="1"/>
          </p:cNvSpPr>
          <p:nvPr>
            <p:ph type="title"/>
          </p:nvPr>
        </p:nvSpPr>
        <p:spPr>
          <a:xfrm>
            <a:off x="584200" y="1006956"/>
            <a:ext cx="7213600" cy="1121871"/>
          </a:xfrm>
        </p:spPr>
        <p:txBody>
          <a:bodyPr anchor="ctr">
            <a:normAutofit/>
          </a:bodyPr>
          <a:lstStyle/>
          <a:p>
            <a:pPr algn="ctr"/>
            <a:r>
              <a:rPr lang="en-US" dirty="0">
                <a:latin typeface="Segoe UI Emoji" panose="020B0502040204020203" pitchFamily="34" charset="0"/>
                <a:ea typeface="Segoe UI Emoji" panose="020B0502040204020203" pitchFamily="34" charset="0"/>
              </a:rPr>
              <a:t>📢</a:t>
            </a:r>
            <a:r>
              <a:rPr lang="en-US" dirty="0"/>
              <a:t> Why Does MBD + V-Model Matter?</a:t>
            </a:r>
            <a:endParaRPr lang="en-US" sz="4000" dirty="0"/>
          </a:p>
        </p:txBody>
      </p:sp>
      <p:graphicFrame>
        <p:nvGraphicFramePr>
          <p:cNvPr id="6" name="Content Placeholder 5" descr="SmartArt">
            <a:extLst>
              <a:ext uri="{FF2B5EF4-FFF2-40B4-BE49-F238E27FC236}">
                <a16:creationId xmlns:a16="http://schemas.microsoft.com/office/drawing/2014/main" id="{DE6A210B-0CFE-4DE3-20F3-4B463EFFB73A}"/>
              </a:ext>
            </a:extLst>
          </p:cNvPr>
          <p:cNvGraphicFramePr>
            <a:graphicFrameLocks noGrp="1"/>
          </p:cNvGraphicFramePr>
          <p:nvPr>
            <p:ph idx="1"/>
            <p:extLst>
              <p:ext uri="{D42A27DB-BD31-4B8C-83A1-F6EECF244321}">
                <p14:modId xmlns:p14="http://schemas.microsoft.com/office/powerpoint/2010/main" val="4164210436"/>
              </p:ext>
            </p:extLst>
          </p:nvPr>
        </p:nvGraphicFramePr>
        <p:xfrm>
          <a:off x="719569" y="2198254"/>
          <a:ext cx="6831605" cy="35639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82043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E358ED-486C-F052-A593-EFD424114E43}"/>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A1ADFA-AE14-A4B4-A119-EFAE510616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4BE9440B-C811-ABF8-D7E2-6F9D14E1BD1A}"/>
              </a:ext>
            </a:extLst>
          </p:cNvPr>
          <p:cNvPicPr>
            <a:picLocks noChangeAspect="1"/>
          </p:cNvPicPr>
          <p:nvPr/>
        </p:nvPicPr>
        <p:blipFill>
          <a:blip r:embed="rId3">
            <a:extLst>
              <a:ext uri="{837473B0-CC2E-450A-ABE3-18F120FF3D39}">
                <a1611:picAttrSrcUrl xmlns:a1611="http://schemas.microsoft.com/office/drawing/2016/11/main" r:id="rId4"/>
              </a:ext>
            </a:extLst>
          </a:blip>
          <a:srcRect t="44" b="44"/>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22E212BB-FA4C-15B3-42E2-3C7E62DCDC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E85A0691-77E4-1E6C-A06D-8C5CEBE80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B1841A74-0FE9-888A-DA78-E33F6588AF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17047000-B639-CAE3-D789-BF7EE0775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F0CB39F8-3411-7F2F-5428-B0DA53BA69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116D2BA-EB64-439B-E41A-EDD853719D46}"/>
              </a:ext>
            </a:extLst>
          </p:cNvPr>
          <p:cNvSpPr>
            <a:spLocks noGrp="1"/>
          </p:cNvSpPr>
          <p:nvPr>
            <p:ph type="ctrTitle"/>
          </p:nvPr>
        </p:nvSpPr>
        <p:spPr>
          <a:xfrm>
            <a:off x="581191" y="4572000"/>
            <a:ext cx="10993549" cy="895244"/>
          </a:xfrm>
        </p:spPr>
        <p:txBody>
          <a:bodyPr>
            <a:noAutofit/>
          </a:bodyPr>
          <a:lstStyle/>
          <a:p>
            <a:pPr algn="ctr"/>
            <a:r>
              <a:rPr lang="en-US" sz="6000" dirty="0">
                <a:solidFill>
                  <a:schemeClr val="bg1"/>
                </a:solidFill>
              </a:rPr>
              <a:t>Model-BASED Design (MBD)</a:t>
            </a:r>
          </a:p>
        </p:txBody>
      </p:sp>
      <p:sp>
        <p:nvSpPr>
          <p:cNvPr id="3" name="Subtitle 2">
            <a:extLst>
              <a:ext uri="{FF2B5EF4-FFF2-40B4-BE49-F238E27FC236}">
                <a16:creationId xmlns:a16="http://schemas.microsoft.com/office/drawing/2014/main" id="{2F90B08F-4D25-C63A-F0F0-4756FEC7DE12}"/>
              </a:ext>
            </a:extLst>
          </p:cNvPr>
          <p:cNvSpPr>
            <a:spLocks noGrp="1"/>
          </p:cNvSpPr>
          <p:nvPr>
            <p:ph type="subTitle" idx="1"/>
          </p:nvPr>
        </p:nvSpPr>
        <p:spPr>
          <a:xfrm>
            <a:off x="596717" y="5747262"/>
            <a:ext cx="10993546" cy="363283"/>
          </a:xfrm>
        </p:spPr>
        <p:txBody>
          <a:bodyPr>
            <a:normAutofit fontScale="92500" lnSpcReduction="10000"/>
          </a:bodyPr>
          <a:lstStyle/>
          <a:p>
            <a:pPr algn="ctr"/>
            <a:r>
              <a:rPr lang="en-US" sz="2000" dirty="0">
                <a:solidFill>
                  <a:srgbClr val="7CEBFF"/>
                </a:solidFill>
              </a:rPr>
              <a:t>PART III: Acceleration Pedal Position Modeling and Testing</a:t>
            </a:r>
          </a:p>
        </p:txBody>
      </p:sp>
    </p:spTree>
    <p:extLst>
      <p:ext uri="{BB962C8B-B14F-4D97-AF65-F5344CB8AC3E}">
        <p14:creationId xmlns:p14="http://schemas.microsoft.com/office/powerpoint/2010/main" val="3733339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846292-AD0F-74F8-4756-287EBDAEC5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D5DC42-B331-6BB2-AA8C-A442C855927C}"/>
              </a:ext>
            </a:extLst>
          </p:cNvPr>
          <p:cNvSpPr>
            <a:spLocks noGrp="1"/>
          </p:cNvSpPr>
          <p:nvPr>
            <p:ph type="title"/>
          </p:nvPr>
        </p:nvSpPr>
        <p:spPr/>
        <p:txBody>
          <a:bodyPr>
            <a:noAutofit/>
          </a:bodyPr>
          <a:lstStyle/>
          <a:p>
            <a:pPr algn="ctr"/>
            <a:r>
              <a:rPr lang="it-IT" sz="1600" dirty="0"/>
              <a:t>🔧 Acceleration Pedal Position Modeling</a:t>
            </a:r>
            <a:br>
              <a:rPr lang="it-IT" sz="1600" dirty="0"/>
            </a:br>
            <a:br>
              <a:rPr lang="it-IT" sz="1600" dirty="0"/>
            </a:br>
            <a:r>
              <a:rPr lang="en-US" sz="1200" dirty="0"/>
              <a:t>The acceleration pedal position is usually measured using </a:t>
            </a:r>
            <a:r>
              <a:rPr lang="en-US" sz="1200" b="1" dirty="0"/>
              <a:t>two redundant sensors</a:t>
            </a:r>
            <a:r>
              <a:rPr lang="en-US" sz="1200" dirty="0"/>
              <a:t> to enhance safety and reliability. The sensors provide independent signals to the </a:t>
            </a:r>
            <a:r>
              <a:rPr lang="en-US" sz="1200" b="1" dirty="0"/>
              <a:t>Electronic Control Unit (ECU)</a:t>
            </a:r>
            <a:r>
              <a:rPr lang="en-US" sz="1200" dirty="0"/>
              <a:t> to detect any discrepancies and ensure fail-safe operation.</a:t>
            </a:r>
            <a:endParaRPr lang="en-US" sz="1200" dirty="0">
              <a:solidFill>
                <a:srgbClr val="FFFEFF"/>
              </a:solidFill>
            </a:endParaRPr>
          </a:p>
        </p:txBody>
      </p:sp>
      <p:sp>
        <p:nvSpPr>
          <p:cNvPr id="10" name="Content Placeholder 9">
            <a:extLst>
              <a:ext uri="{FF2B5EF4-FFF2-40B4-BE49-F238E27FC236}">
                <a16:creationId xmlns:a16="http://schemas.microsoft.com/office/drawing/2014/main" id="{0CA9C558-0009-BCE0-805D-F07203DB61B6}"/>
              </a:ext>
            </a:extLst>
          </p:cNvPr>
          <p:cNvSpPr>
            <a:spLocks noGrp="1"/>
          </p:cNvSpPr>
          <p:nvPr>
            <p:ph sz="half" idx="1"/>
          </p:nvPr>
        </p:nvSpPr>
        <p:spPr/>
        <p:txBody>
          <a:bodyPr/>
          <a:lstStyle/>
          <a:p>
            <a:r>
              <a:rPr lang="en-US" dirty="0"/>
              <a:t>🛠️ </a:t>
            </a:r>
            <a:r>
              <a:rPr lang="en-US" b="1" dirty="0"/>
              <a:t>Modeling Approach:</a:t>
            </a:r>
            <a:endParaRPr lang="en-US" dirty="0"/>
          </a:p>
          <a:p>
            <a:pPr>
              <a:buFont typeface="+mj-lt"/>
              <a:buAutoNum type="arabicPeriod"/>
            </a:pPr>
            <a:r>
              <a:rPr lang="en-US" b="1" dirty="0"/>
              <a:t>Sensor Modeling:</a:t>
            </a:r>
            <a:r>
              <a:rPr lang="en-US" dirty="0"/>
              <a:t> Develop mathematical models for both sensors that simulate real-world behavior.</a:t>
            </a:r>
          </a:p>
          <a:p>
            <a:pPr>
              <a:buFont typeface="+mj-lt"/>
              <a:buAutoNum type="arabicPeriod"/>
            </a:pPr>
            <a:r>
              <a:rPr lang="en-US" b="1" dirty="0"/>
              <a:t>Signal Processing:</a:t>
            </a:r>
            <a:r>
              <a:rPr lang="en-US" dirty="0"/>
              <a:t> Implement filtering to minimize noise and enhance accuracy.</a:t>
            </a:r>
          </a:p>
          <a:p>
            <a:pPr>
              <a:buFont typeface="+mj-lt"/>
              <a:buAutoNum type="arabicPeriod"/>
            </a:pPr>
            <a:r>
              <a:rPr lang="en-US" b="1" dirty="0"/>
              <a:t>Fault Detection Logic:</a:t>
            </a:r>
            <a:r>
              <a:rPr lang="en-US" dirty="0"/>
              <a:t> Create control logic that: </a:t>
            </a:r>
          </a:p>
          <a:p>
            <a:pPr marL="742950" lvl="1" indent="-285750">
              <a:buFont typeface="+mj-lt"/>
              <a:buAutoNum type="arabicPeriod"/>
            </a:pPr>
            <a:r>
              <a:rPr lang="en-US" dirty="0"/>
              <a:t>Compares signals from both sensors.</a:t>
            </a:r>
          </a:p>
          <a:p>
            <a:pPr marL="742950" lvl="1" indent="-285750">
              <a:buFont typeface="+mj-lt"/>
              <a:buAutoNum type="arabicPeriod"/>
            </a:pPr>
            <a:r>
              <a:rPr lang="en-US" dirty="0"/>
              <a:t>Detects inconsistencies and flags potential faults.</a:t>
            </a:r>
          </a:p>
          <a:p>
            <a:pPr marL="742950" lvl="1" indent="-285750">
              <a:buFont typeface="+mj-lt"/>
              <a:buAutoNum type="arabicPeriod"/>
            </a:pPr>
            <a:r>
              <a:rPr lang="en-US" dirty="0"/>
              <a:t>Identifies which sensor is malfunctioning based on signal deviation and plausibility checks.</a:t>
            </a:r>
          </a:p>
        </p:txBody>
      </p:sp>
      <p:pic>
        <p:nvPicPr>
          <p:cNvPr id="1026" name="Picture 2">
            <a:extLst>
              <a:ext uri="{FF2B5EF4-FFF2-40B4-BE49-F238E27FC236}">
                <a16:creationId xmlns:a16="http://schemas.microsoft.com/office/drawing/2014/main" id="{2228359E-D355-0CC9-DD47-D4536202776D}"/>
              </a:ext>
            </a:extLst>
          </p:cNvPr>
          <p:cNvPicPr>
            <a:picLocks noGrp="1" noChangeAspect="1" noChangeArrowheads="1"/>
          </p:cNvPicPr>
          <p:nvPr>
            <p:ph sz="half" idx="2"/>
          </p:nvPr>
        </p:nvPicPr>
        <p:blipFill rotWithShape="1">
          <a:blip r:embed="rId3">
            <a:extLst>
              <a:ext uri="{837473B0-CC2E-450A-ABE3-18F120FF3D39}">
                <a1611:picAttrSrcUrl xmlns:a1611="http://schemas.microsoft.com/office/drawing/2016/11/main" r:id="rId4"/>
              </a:ext>
            </a:extLst>
          </a:blip>
          <a:srcRect b="17462"/>
          <a:stretch/>
        </p:blipFill>
        <p:spPr bwMode="auto">
          <a:xfrm>
            <a:off x="6188075" y="2244826"/>
            <a:ext cx="5422900" cy="36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478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0320D-DB68-07CE-28C7-383C304224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A1D5E-1AD1-3AF8-7547-B99A178C5424}"/>
              </a:ext>
            </a:extLst>
          </p:cNvPr>
          <p:cNvSpPr>
            <a:spLocks noGrp="1"/>
          </p:cNvSpPr>
          <p:nvPr>
            <p:ph type="title"/>
          </p:nvPr>
        </p:nvSpPr>
        <p:spPr/>
        <p:txBody>
          <a:bodyPr/>
          <a:lstStyle/>
          <a:p>
            <a:r>
              <a:rPr lang="en-US" sz="2800" b="1" dirty="0"/>
              <a:t>🧪 Model-in-the-Loop (MIL) Testing:</a:t>
            </a:r>
          </a:p>
        </p:txBody>
      </p:sp>
      <p:pic>
        <p:nvPicPr>
          <p:cNvPr id="11" name="Content Placeholder 4">
            <a:extLst>
              <a:ext uri="{FF2B5EF4-FFF2-40B4-BE49-F238E27FC236}">
                <a16:creationId xmlns:a16="http://schemas.microsoft.com/office/drawing/2014/main" id="{E0AA590C-D50E-CB85-444D-D9C673878D80}"/>
              </a:ext>
            </a:extLst>
          </p:cNvPr>
          <p:cNvPicPr>
            <a:picLocks noGrp="1" noRot="1" noChangeAspect="1" noMove="1" noResize="1" noEditPoints="1" noAdjustHandles="1" noChangeArrowheads="1" noChangeShapeType="1" noCrop="1"/>
          </p:cNvPicPr>
          <p:nvPr>
            <p:ph sz="half" idx="1"/>
          </p:nvPr>
        </p:nvPicPr>
        <p:blipFill>
          <a:blip r:embed="rId2">
            <a:extLst>
              <a:ext uri="{837473B0-CC2E-450A-ABE3-18F120FF3D39}">
                <a1611:picAttrSrcUrl xmlns:a1611="http://schemas.microsoft.com/office/drawing/2016/11/main" r:id="rId3"/>
              </a:ext>
            </a:extLst>
          </a:blip>
          <a:srcRect b="28234"/>
          <a:stretch/>
        </p:blipFill>
        <p:spPr>
          <a:xfrm>
            <a:off x="581025" y="2231480"/>
            <a:ext cx="5422900" cy="3629570"/>
          </a:xfrm>
        </p:spPr>
      </p:pic>
      <p:sp>
        <p:nvSpPr>
          <p:cNvPr id="4" name="Content Placeholder 3">
            <a:extLst>
              <a:ext uri="{FF2B5EF4-FFF2-40B4-BE49-F238E27FC236}">
                <a16:creationId xmlns:a16="http://schemas.microsoft.com/office/drawing/2014/main" id="{36718E45-C075-4B5C-C495-06073FF28725}"/>
              </a:ext>
            </a:extLst>
          </p:cNvPr>
          <p:cNvSpPr>
            <a:spLocks noGrp="1"/>
          </p:cNvSpPr>
          <p:nvPr>
            <p:ph sz="half" idx="2"/>
          </p:nvPr>
        </p:nvSpPr>
        <p:spPr/>
        <p:txBody>
          <a:bodyPr>
            <a:normAutofit fontScale="85000" lnSpcReduction="20000"/>
          </a:bodyPr>
          <a:lstStyle/>
          <a:p>
            <a:r>
              <a:rPr lang="en-US" sz="2400" dirty="0"/>
              <a:t>Model-based testing is crucial for verifying the accuracy and robustness of the control logic.</a:t>
            </a:r>
          </a:p>
          <a:p>
            <a:r>
              <a:rPr lang="en-US" sz="2400" dirty="0"/>
              <a:t>✅ </a:t>
            </a:r>
            <a:r>
              <a:rPr lang="en-US" sz="2400" b="1" dirty="0"/>
              <a:t>MIL Test Steps:</a:t>
            </a:r>
            <a:endParaRPr lang="en-US" sz="2400" dirty="0"/>
          </a:p>
          <a:p>
            <a:pPr>
              <a:buFont typeface="+mj-lt"/>
              <a:buAutoNum type="arabicPeriod"/>
            </a:pPr>
            <a:r>
              <a:rPr lang="en-US" sz="2400" b="1" dirty="0"/>
              <a:t>Simulate Normal Operation:</a:t>
            </a:r>
            <a:r>
              <a:rPr lang="en-US" sz="2400" dirty="0"/>
              <a:t> Ensure both sensors deliver consistent signals.</a:t>
            </a:r>
          </a:p>
          <a:p>
            <a:pPr>
              <a:buFont typeface="+mj-lt"/>
              <a:buAutoNum type="arabicPeriod"/>
            </a:pPr>
            <a:r>
              <a:rPr lang="en-US" sz="2400" b="1" dirty="0"/>
              <a:t>Inject Faults:</a:t>
            </a:r>
            <a:r>
              <a:rPr lang="en-US" sz="2400" dirty="0"/>
              <a:t> Introduce discrepancies like stuck-at values or noisy signals to simulate sensor failure.</a:t>
            </a:r>
          </a:p>
          <a:p>
            <a:pPr>
              <a:buFont typeface="+mj-lt"/>
              <a:buAutoNum type="arabicPeriod"/>
            </a:pPr>
            <a:r>
              <a:rPr lang="en-US" sz="2400" b="1" dirty="0"/>
              <a:t>Verify Fault Detection Logic:</a:t>
            </a:r>
            <a:r>
              <a:rPr lang="en-US" sz="2400" dirty="0"/>
              <a:t> Check that the system accurately identifies faulty sensors and initiates safety measures.</a:t>
            </a:r>
          </a:p>
        </p:txBody>
      </p:sp>
      <p:pic>
        <p:nvPicPr>
          <p:cNvPr id="3" name="Picture 4">
            <a:extLst>
              <a:ext uri="{FF2B5EF4-FFF2-40B4-BE49-F238E27FC236}">
                <a16:creationId xmlns:a16="http://schemas.microsoft.com/office/drawing/2014/main" id="{9DA58634-009C-9D72-97AC-AC5C9E540B5D}"/>
              </a:ext>
            </a:extLst>
          </p:cNvPr>
          <p:cNvPicPr>
            <a:picLocks noGrp="1" noRot="1" noChangeAspect="1" noMove="1" noResize="1" noEditPoints="1" noAdjustHandles="1" noChangeArrowheads="1" noChangeShapeType="1" noCrop="1"/>
          </p:cNvPicPr>
          <p:nvPr/>
        </p:nvPicPr>
        <p:blipFill>
          <a:blip r:embed="rId4"/>
          <a:srcRect/>
          <a:stretch/>
        </p:blipFill>
        <p:spPr bwMode="auto">
          <a:xfrm>
            <a:off x="2532185" y="2311120"/>
            <a:ext cx="1597688" cy="2924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569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B45A35-53D0-4821-7C48-0AFDA538CE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D84555-AB51-628E-BFD1-BA646A5C24E1}"/>
              </a:ext>
            </a:extLst>
          </p:cNvPr>
          <p:cNvSpPr>
            <a:spLocks noGrp="1"/>
          </p:cNvSpPr>
          <p:nvPr>
            <p:ph type="title"/>
          </p:nvPr>
        </p:nvSpPr>
        <p:spPr/>
        <p:txBody>
          <a:bodyPr>
            <a:noAutofit/>
          </a:bodyPr>
          <a:lstStyle/>
          <a:p>
            <a:pPr algn="ctr"/>
            <a:r>
              <a:rPr lang="it-IT" dirty="0"/>
              <a:t>🔧 Acceleration Pedal Position Modeling</a:t>
            </a:r>
            <a:br>
              <a:rPr lang="it-IT" dirty="0"/>
            </a:br>
            <a:endParaRPr lang="en-US" sz="2000" dirty="0">
              <a:solidFill>
                <a:srgbClr val="FFFEFF"/>
              </a:solidFill>
            </a:endParaRPr>
          </a:p>
        </p:txBody>
      </p:sp>
      <p:pic>
        <p:nvPicPr>
          <p:cNvPr id="2050" name="Picture 2">
            <a:extLst>
              <a:ext uri="{FF2B5EF4-FFF2-40B4-BE49-F238E27FC236}">
                <a16:creationId xmlns:a16="http://schemas.microsoft.com/office/drawing/2014/main" id="{5BD06091-47C0-923D-FCAB-CE5904DAE887}"/>
              </a:ext>
            </a:extLst>
          </p:cNvPr>
          <p:cNvPicPr>
            <a:picLocks noGrp="1" noChangeAspect="1" noChangeArrowheads="1"/>
          </p:cNvPicPr>
          <p:nvPr>
            <p:ph sz="half" idx="1"/>
          </p:nvPr>
        </p:nvPicPr>
        <p:blipFill>
          <a:blip r:embed="rId3"/>
          <a:srcRect/>
          <a:stretch/>
        </p:blipFill>
        <p:spPr bwMode="auto">
          <a:xfrm>
            <a:off x="580684" y="2179787"/>
            <a:ext cx="5422900" cy="36812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D45E178-C74E-436B-DB6A-23995D7CC7C8}"/>
              </a:ext>
            </a:extLst>
          </p:cNvPr>
          <p:cNvPicPr>
            <a:picLocks noGrp="1" noChangeAspect="1" noChangeArrowheads="1"/>
          </p:cNvPicPr>
          <p:nvPr>
            <p:ph sz="half" idx="2"/>
          </p:nvPr>
        </p:nvPicPr>
        <p:blipFill>
          <a:blip r:embed="rId4"/>
          <a:srcRect/>
          <a:stretch/>
        </p:blipFill>
        <p:spPr bwMode="auto">
          <a:xfrm>
            <a:off x="6188075" y="2179788"/>
            <a:ext cx="5422900" cy="3681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086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45616-82AA-E8B5-3E1F-69B936B29E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06654-A154-7F8D-199B-E87903D45516}"/>
              </a:ext>
            </a:extLst>
          </p:cNvPr>
          <p:cNvSpPr>
            <a:spLocks noGrp="1"/>
          </p:cNvSpPr>
          <p:nvPr>
            <p:ph type="title"/>
          </p:nvPr>
        </p:nvSpPr>
        <p:spPr/>
        <p:txBody>
          <a:bodyPr/>
          <a:lstStyle/>
          <a:p>
            <a:r>
              <a:rPr lang="en-US" sz="2800" b="1" dirty="0"/>
              <a:t>💻 Software-in-the-Loop (SIL) Testing:</a:t>
            </a:r>
          </a:p>
        </p:txBody>
      </p:sp>
      <p:pic>
        <p:nvPicPr>
          <p:cNvPr id="11" name="Content Placeholder 4">
            <a:extLst>
              <a:ext uri="{FF2B5EF4-FFF2-40B4-BE49-F238E27FC236}">
                <a16:creationId xmlns:a16="http://schemas.microsoft.com/office/drawing/2014/main" id="{F88D9F08-F551-8761-3949-0EBC6D7223D9}"/>
              </a:ext>
            </a:extLst>
          </p:cNvPr>
          <p:cNvPicPr>
            <a:picLocks noGrp="1" noChangeAspect="1"/>
          </p:cNvPicPr>
          <p:nvPr>
            <p:ph sz="half" idx="1"/>
          </p:nvPr>
        </p:nvPicPr>
        <p:blipFill>
          <a:blip r:embed="rId2">
            <a:extLst>
              <a:ext uri="{837473B0-CC2E-450A-ABE3-18F120FF3D39}">
                <a1611:picAttrSrcUrl xmlns:a1611="http://schemas.microsoft.com/office/drawing/2016/11/main" r:id="rId3"/>
              </a:ext>
            </a:extLst>
          </a:blip>
          <a:srcRect/>
          <a:stretch/>
        </p:blipFill>
        <p:spPr>
          <a:xfrm>
            <a:off x="6187909" y="2231480"/>
            <a:ext cx="5422900" cy="3625353"/>
          </a:xfrm>
        </p:spPr>
      </p:pic>
      <p:sp>
        <p:nvSpPr>
          <p:cNvPr id="4" name="Content Placeholder 3">
            <a:extLst>
              <a:ext uri="{FF2B5EF4-FFF2-40B4-BE49-F238E27FC236}">
                <a16:creationId xmlns:a16="http://schemas.microsoft.com/office/drawing/2014/main" id="{AF6C0691-5E5A-3C68-9044-1A01ED79AEA7}"/>
              </a:ext>
            </a:extLst>
          </p:cNvPr>
          <p:cNvSpPr>
            <a:spLocks noGrp="1"/>
          </p:cNvSpPr>
          <p:nvPr>
            <p:ph sz="half" idx="2"/>
          </p:nvPr>
        </p:nvSpPr>
        <p:spPr>
          <a:xfrm>
            <a:off x="581025" y="2231480"/>
            <a:ext cx="5606884" cy="3633047"/>
          </a:xfrm>
        </p:spPr>
        <p:txBody>
          <a:bodyPr>
            <a:normAutofit lnSpcReduction="10000"/>
          </a:bodyPr>
          <a:lstStyle/>
          <a:p>
            <a:r>
              <a:rPr lang="en-US" sz="2000" dirty="0"/>
              <a:t>After validating the model, it’s time to test the generated code.</a:t>
            </a:r>
          </a:p>
          <a:p>
            <a:r>
              <a:rPr lang="en-US" sz="2000" dirty="0"/>
              <a:t>✅ </a:t>
            </a:r>
            <a:r>
              <a:rPr lang="en-US" sz="2000" b="1" dirty="0"/>
              <a:t>SIL Test Steps:</a:t>
            </a:r>
            <a:endParaRPr lang="en-US" sz="2000" dirty="0"/>
          </a:p>
          <a:p>
            <a:pPr>
              <a:buFont typeface="+mj-lt"/>
              <a:buAutoNum type="arabicPeriod"/>
            </a:pPr>
            <a:r>
              <a:rPr lang="en-US" sz="2000" b="1" dirty="0"/>
              <a:t>Integrate the Auto-Generated Code</a:t>
            </a:r>
            <a:r>
              <a:rPr lang="en-US" sz="2000" dirty="0"/>
              <a:t> into a virtual ECU environment.</a:t>
            </a:r>
          </a:p>
          <a:p>
            <a:pPr>
              <a:buFont typeface="+mj-lt"/>
              <a:buAutoNum type="arabicPeriod"/>
            </a:pPr>
            <a:r>
              <a:rPr lang="en-US" sz="2000" b="1" dirty="0"/>
              <a:t>Re-run Test Cases</a:t>
            </a:r>
            <a:r>
              <a:rPr lang="en-US" sz="2000" dirty="0"/>
              <a:t> from MIL to ensure the behavior is consistent.</a:t>
            </a:r>
          </a:p>
          <a:p>
            <a:pPr>
              <a:buFont typeface="+mj-lt"/>
              <a:buAutoNum type="arabicPeriod"/>
            </a:pPr>
            <a:r>
              <a:rPr lang="en-US" sz="2000" b="1" dirty="0"/>
              <a:t>Monitor Real-Time Performance:</a:t>
            </a:r>
            <a:r>
              <a:rPr lang="en-US" sz="2000" dirty="0"/>
              <a:t> Check the system's ability to detect faults without compromising speed.</a:t>
            </a:r>
          </a:p>
        </p:txBody>
      </p:sp>
    </p:spTree>
    <p:extLst>
      <p:ext uri="{BB962C8B-B14F-4D97-AF65-F5344CB8AC3E}">
        <p14:creationId xmlns:p14="http://schemas.microsoft.com/office/powerpoint/2010/main" val="2983471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FA1D8-DDCE-4A94-B8F8-E9D28A5D1E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1C2A9-1397-F099-E0E0-987B40CF055E}"/>
              </a:ext>
            </a:extLst>
          </p:cNvPr>
          <p:cNvSpPr>
            <a:spLocks noGrp="1"/>
          </p:cNvSpPr>
          <p:nvPr>
            <p:ph type="title"/>
          </p:nvPr>
        </p:nvSpPr>
        <p:spPr/>
        <p:txBody>
          <a:bodyPr>
            <a:noAutofit/>
          </a:bodyPr>
          <a:lstStyle/>
          <a:p>
            <a:pPr algn="ctr"/>
            <a:r>
              <a:rPr lang="it-IT" dirty="0"/>
              <a:t>🔧 Acceleration Pedal Position Modeling</a:t>
            </a:r>
            <a:br>
              <a:rPr lang="it-IT" dirty="0"/>
            </a:br>
            <a:endParaRPr lang="en-US" sz="2000" dirty="0">
              <a:solidFill>
                <a:srgbClr val="FFFEFF"/>
              </a:solidFill>
            </a:endParaRPr>
          </a:p>
        </p:txBody>
      </p:sp>
      <p:pic>
        <p:nvPicPr>
          <p:cNvPr id="2052" name="Picture 4">
            <a:extLst>
              <a:ext uri="{FF2B5EF4-FFF2-40B4-BE49-F238E27FC236}">
                <a16:creationId xmlns:a16="http://schemas.microsoft.com/office/drawing/2014/main" id="{4AAD4A1B-921A-2B4C-9A7F-BBF46754F6D5}"/>
              </a:ext>
            </a:extLst>
          </p:cNvPr>
          <p:cNvPicPr>
            <a:picLocks noGrp="1" noChangeAspect="1" noChangeArrowheads="1"/>
          </p:cNvPicPr>
          <p:nvPr>
            <p:ph sz="half" idx="2"/>
          </p:nvPr>
        </p:nvPicPr>
        <p:blipFill>
          <a:blip r:embed="rId3"/>
          <a:srcRect/>
          <a:stretch/>
        </p:blipFill>
        <p:spPr bwMode="auto">
          <a:xfrm>
            <a:off x="6188075" y="2179788"/>
            <a:ext cx="5422900" cy="18406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30C4639-AFD4-35F3-537A-03FB0E0A1B78}"/>
              </a:ext>
            </a:extLst>
          </p:cNvPr>
          <p:cNvPicPr>
            <a:picLocks noChangeAspect="1" noChangeArrowheads="1"/>
          </p:cNvPicPr>
          <p:nvPr/>
        </p:nvPicPr>
        <p:blipFill>
          <a:blip r:embed="rId3"/>
          <a:srcRect/>
          <a:stretch/>
        </p:blipFill>
        <p:spPr bwMode="auto">
          <a:xfrm>
            <a:off x="6187909" y="4020418"/>
            <a:ext cx="5422900" cy="184063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5">
            <a:extLst>
              <a:ext uri="{FF2B5EF4-FFF2-40B4-BE49-F238E27FC236}">
                <a16:creationId xmlns:a16="http://schemas.microsoft.com/office/drawing/2014/main" id="{E9B46962-3253-485F-AC8F-1D585E3AAF8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12696" rIns="12696" bIns="126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a:ln>
                  <a:noFill/>
                </a:ln>
                <a:solidFill>
                  <a:schemeClr val="tx1"/>
                </a:solidFill>
                <a:effectLst/>
                <a:latin typeface="Arial" panose="020B0604020202020204" pitchFamily="34" charset="0"/>
              </a:rPr>
            </a:br>
            <a:endParaRPr kumimoji="0" lang="en-US" altLang="en-US" sz="9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rPr>
              <a:t>APP_Coherency0.c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2">
            <a:extLst>
              <a:ext uri="{FF2B5EF4-FFF2-40B4-BE49-F238E27FC236}">
                <a16:creationId xmlns:a16="http://schemas.microsoft.com/office/drawing/2014/main" id="{B9BC4F40-A997-9617-FD94-65B4686CF889}"/>
              </a:ext>
            </a:extLst>
          </p:cNvPr>
          <p:cNvPicPr>
            <a:picLocks noGrp="1" noChangeAspect="1" noChangeArrowheads="1"/>
          </p:cNvPicPr>
          <p:nvPr>
            <p:ph sz="half" idx="1"/>
          </p:nvPr>
        </p:nvPicPr>
        <p:blipFill>
          <a:blip r:embed="rId4"/>
          <a:srcRect/>
          <a:stretch/>
        </p:blipFill>
        <p:spPr bwMode="auto">
          <a:xfrm>
            <a:off x="581025" y="2455654"/>
            <a:ext cx="5422900" cy="317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550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CBE6C-F8FD-BA1C-ADC5-27E28021C5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95CF12-8964-2BF4-15F9-41D140FBB594}"/>
              </a:ext>
            </a:extLst>
          </p:cNvPr>
          <p:cNvSpPr>
            <a:spLocks noGrp="1"/>
          </p:cNvSpPr>
          <p:nvPr>
            <p:ph type="title"/>
          </p:nvPr>
        </p:nvSpPr>
        <p:spPr/>
        <p:txBody>
          <a:bodyPr>
            <a:noAutofit/>
          </a:bodyPr>
          <a:lstStyle/>
          <a:p>
            <a:pPr algn="ctr"/>
            <a:r>
              <a:rPr lang="it-IT" dirty="0"/>
              <a:t>🔧 Acceleration Pedal Position Modeling</a:t>
            </a:r>
            <a:br>
              <a:rPr lang="it-IT" dirty="0"/>
            </a:br>
            <a:endParaRPr lang="en-US" sz="2000" dirty="0">
              <a:solidFill>
                <a:srgbClr val="FFFEFF"/>
              </a:solidFill>
            </a:endParaRPr>
          </a:p>
        </p:txBody>
      </p:sp>
      <p:sp>
        <p:nvSpPr>
          <p:cNvPr id="10" name="Rectangle 6">
            <a:extLst>
              <a:ext uri="{FF2B5EF4-FFF2-40B4-BE49-F238E27FC236}">
                <a16:creationId xmlns:a16="http://schemas.microsoft.com/office/drawing/2014/main" id="{8BC75495-56AC-4E87-D1A2-41A6E780392D}"/>
              </a:ext>
            </a:extLst>
          </p:cNvPr>
          <p:cNvSpPr>
            <a:spLocks noChangeArrowheads="1"/>
          </p:cNvSpPr>
          <p:nvPr/>
        </p:nvSpPr>
        <p:spPr bwMode="auto">
          <a:xfrm rot="10800000" flipV="1">
            <a:off x="432618" y="1815020"/>
            <a:ext cx="2524947" cy="467820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3C763D"/>
                </a:solidFill>
                <a:effectLst/>
                <a:latin typeface="Menlo"/>
                <a:cs typeface="Arial" panose="020B0604020202020204" pitchFamily="34" charset="0"/>
              </a:rPr>
              <a:t>/*</a:t>
            </a:r>
            <a:br>
              <a:rPr kumimoji="0" lang="en-US" altLang="en-US" sz="800" b="0" i="0" u="none" strike="noStrike" cap="none" normalizeH="0" baseline="0" dirty="0">
                <a:ln>
                  <a:noFill/>
                </a:ln>
                <a:solidFill>
                  <a:srgbClr val="444444"/>
                </a:solidFill>
                <a:effectLst/>
                <a:latin typeface="Menlo"/>
                <a:cs typeface="Arial" panose="020B0604020202020204" pitchFamily="34" charset="0"/>
              </a:rPr>
            </a:br>
            <a:endParaRPr kumimoji="0" lang="en-US" altLang="en-US" sz="800" b="0" i="0" u="none" strike="noStrike" cap="none" normalizeH="0" baseline="0" dirty="0">
              <a:ln>
                <a:noFill/>
              </a:ln>
              <a:solidFill>
                <a:srgbClr val="44444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3C763D"/>
                </a:solidFill>
                <a:effectLst/>
                <a:latin typeface="Menlo"/>
                <a:cs typeface="Arial" panose="020B0604020202020204" pitchFamily="34" charset="0"/>
              </a:rPr>
              <a:t>* File: APP_Coherency0.c</a:t>
            </a:r>
            <a:br>
              <a:rPr kumimoji="0" lang="en-US" altLang="en-US" sz="800" b="0" i="0" u="none" strike="noStrike" cap="none" normalizeH="0" baseline="0" dirty="0">
                <a:ln>
                  <a:noFill/>
                </a:ln>
                <a:solidFill>
                  <a:srgbClr val="444444"/>
                </a:solidFill>
                <a:effectLst/>
                <a:latin typeface="Menlo"/>
                <a:cs typeface="Arial" panose="020B0604020202020204" pitchFamily="34" charset="0"/>
              </a:rPr>
            </a:br>
            <a:endParaRPr kumimoji="0" lang="en-US" altLang="en-US" sz="800" b="0" i="0" u="none" strike="noStrike" cap="none" normalizeH="0" baseline="0" dirty="0">
              <a:ln>
                <a:noFill/>
              </a:ln>
              <a:solidFill>
                <a:srgbClr val="44444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3C763D"/>
                </a:solidFill>
                <a:effectLst/>
                <a:latin typeface="Menlo"/>
                <a:cs typeface="Arial" panose="020B0604020202020204" pitchFamily="34" charset="0"/>
              </a:rPr>
              <a:t>*</a:t>
            </a:r>
            <a:br>
              <a:rPr kumimoji="0" lang="en-US" altLang="en-US" sz="800" b="0" i="0" u="none" strike="noStrike" cap="none" normalizeH="0" baseline="0" dirty="0">
                <a:ln>
                  <a:noFill/>
                </a:ln>
                <a:solidFill>
                  <a:srgbClr val="444444"/>
                </a:solidFill>
                <a:effectLst/>
                <a:latin typeface="Menlo"/>
                <a:cs typeface="Arial" panose="020B0604020202020204" pitchFamily="34" charset="0"/>
              </a:rPr>
            </a:br>
            <a:endParaRPr kumimoji="0" lang="en-US" altLang="en-US" sz="800" b="0" i="0" u="none" strike="noStrike" cap="none" normalizeH="0" baseline="0" dirty="0">
              <a:ln>
                <a:noFill/>
              </a:ln>
              <a:solidFill>
                <a:srgbClr val="44444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3C763D"/>
                </a:solidFill>
                <a:effectLst/>
                <a:latin typeface="Menlo"/>
                <a:cs typeface="Arial" panose="020B0604020202020204" pitchFamily="34" charset="0"/>
              </a:rPr>
              <a:t>* Code generated for Simulink model 'APP_Coherency0'.</a:t>
            </a:r>
            <a:br>
              <a:rPr kumimoji="0" lang="en-US" altLang="en-US" sz="800" b="0" i="0" u="none" strike="noStrike" cap="none" normalizeH="0" baseline="0" dirty="0">
                <a:ln>
                  <a:noFill/>
                </a:ln>
                <a:solidFill>
                  <a:srgbClr val="444444"/>
                </a:solidFill>
                <a:effectLst/>
                <a:latin typeface="Menlo"/>
                <a:cs typeface="Arial" panose="020B0604020202020204" pitchFamily="34" charset="0"/>
              </a:rPr>
            </a:br>
            <a:endParaRPr kumimoji="0" lang="en-US" altLang="en-US" sz="800" b="0" i="0" u="none" strike="noStrike" cap="none" normalizeH="0" baseline="0" dirty="0">
              <a:ln>
                <a:noFill/>
              </a:ln>
              <a:solidFill>
                <a:srgbClr val="44444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3C763D"/>
                </a:solidFill>
                <a:effectLst/>
                <a:latin typeface="Menlo"/>
                <a:cs typeface="Arial" panose="020B0604020202020204" pitchFamily="34" charset="0"/>
              </a:rPr>
              <a:t>*</a:t>
            </a:r>
            <a:br>
              <a:rPr kumimoji="0" lang="en-US" altLang="en-US" sz="800" b="0" i="0" u="none" strike="noStrike" cap="none" normalizeH="0" baseline="0" dirty="0">
                <a:ln>
                  <a:noFill/>
                </a:ln>
                <a:solidFill>
                  <a:srgbClr val="444444"/>
                </a:solidFill>
                <a:effectLst/>
                <a:latin typeface="Menlo"/>
                <a:cs typeface="Arial" panose="020B0604020202020204" pitchFamily="34" charset="0"/>
              </a:rPr>
            </a:br>
            <a:endParaRPr kumimoji="0" lang="en-US" altLang="en-US" sz="800" b="0" i="0" u="none" strike="noStrike" cap="none" normalizeH="0" baseline="0" dirty="0">
              <a:ln>
                <a:noFill/>
              </a:ln>
              <a:solidFill>
                <a:srgbClr val="44444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3C763D"/>
                </a:solidFill>
                <a:effectLst/>
                <a:latin typeface="Menlo"/>
                <a:cs typeface="Arial" panose="020B0604020202020204" pitchFamily="34" charset="0"/>
              </a:rPr>
              <a:t>* Model version : 1.7</a:t>
            </a:r>
            <a:br>
              <a:rPr kumimoji="0" lang="en-US" altLang="en-US" sz="800" b="0" i="0" u="none" strike="noStrike" cap="none" normalizeH="0" baseline="0" dirty="0">
                <a:ln>
                  <a:noFill/>
                </a:ln>
                <a:solidFill>
                  <a:srgbClr val="444444"/>
                </a:solidFill>
                <a:effectLst/>
                <a:latin typeface="Menlo"/>
                <a:cs typeface="Arial" panose="020B0604020202020204" pitchFamily="34" charset="0"/>
              </a:rPr>
            </a:br>
            <a:endParaRPr kumimoji="0" lang="en-US" altLang="en-US" sz="800" b="0" i="0" u="none" strike="noStrike" cap="none" normalizeH="0" baseline="0" dirty="0">
              <a:ln>
                <a:noFill/>
              </a:ln>
              <a:solidFill>
                <a:srgbClr val="44444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3C763D"/>
                </a:solidFill>
                <a:effectLst/>
                <a:latin typeface="Menlo"/>
                <a:cs typeface="Arial" panose="020B0604020202020204" pitchFamily="34" charset="0"/>
              </a:rPr>
              <a:t>* Simulink Coder version : 9.5 (R2021a) 14-Nov-2020</a:t>
            </a:r>
            <a:br>
              <a:rPr kumimoji="0" lang="en-US" altLang="en-US" sz="800" b="0" i="0" u="none" strike="noStrike" cap="none" normalizeH="0" baseline="0" dirty="0">
                <a:ln>
                  <a:noFill/>
                </a:ln>
                <a:solidFill>
                  <a:srgbClr val="444444"/>
                </a:solidFill>
                <a:effectLst/>
                <a:latin typeface="Menlo"/>
                <a:cs typeface="Arial" panose="020B0604020202020204" pitchFamily="34" charset="0"/>
              </a:rPr>
            </a:br>
            <a:endParaRPr kumimoji="0" lang="en-US" altLang="en-US" sz="800" b="0" i="0" u="none" strike="noStrike" cap="none" normalizeH="0" baseline="0" dirty="0">
              <a:ln>
                <a:noFill/>
              </a:ln>
              <a:solidFill>
                <a:srgbClr val="44444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3C763D"/>
                </a:solidFill>
                <a:effectLst/>
                <a:latin typeface="Menlo"/>
                <a:cs typeface="Arial" panose="020B0604020202020204" pitchFamily="34" charset="0"/>
              </a:rPr>
              <a:t>* C/C++ source code generated on : Mon Mar 10 00:21:51 2025</a:t>
            </a:r>
            <a:br>
              <a:rPr kumimoji="0" lang="en-US" altLang="en-US" sz="800" b="0" i="0" u="none" strike="noStrike" cap="none" normalizeH="0" baseline="0" dirty="0">
                <a:ln>
                  <a:noFill/>
                </a:ln>
                <a:solidFill>
                  <a:srgbClr val="444444"/>
                </a:solidFill>
                <a:effectLst/>
                <a:latin typeface="Menlo"/>
                <a:cs typeface="Arial" panose="020B0604020202020204" pitchFamily="34" charset="0"/>
              </a:rPr>
            </a:br>
            <a:endParaRPr kumimoji="0" lang="en-US" altLang="en-US" sz="800" b="0" i="0" u="none" strike="noStrike" cap="none" normalizeH="0" baseline="0" dirty="0">
              <a:ln>
                <a:noFill/>
              </a:ln>
              <a:solidFill>
                <a:srgbClr val="44444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3C763D"/>
                </a:solidFill>
                <a:effectLst/>
                <a:latin typeface="Menlo"/>
                <a:cs typeface="Arial" panose="020B0604020202020204" pitchFamily="34" charset="0"/>
              </a:rPr>
              <a:t>*</a:t>
            </a:r>
            <a:br>
              <a:rPr kumimoji="0" lang="en-US" altLang="en-US" sz="800" b="0" i="0" u="none" strike="noStrike" cap="none" normalizeH="0" baseline="0" dirty="0">
                <a:ln>
                  <a:noFill/>
                </a:ln>
                <a:solidFill>
                  <a:srgbClr val="444444"/>
                </a:solidFill>
                <a:effectLst/>
                <a:latin typeface="Menlo"/>
                <a:cs typeface="Arial" panose="020B0604020202020204" pitchFamily="34" charset="0"/>
              </a:rPr>
            </a:br>
            <a:endParaRPr kumimoji="0" lang="en-US" altLang="en-US" sz="800" b="0" i="0" u="none" strike="noStrike" cap="none" normalizeH="0" baseline="0" dirty="0">
              <a:ln>
                <a:noFill/>
              </a:ln>
              <a:solidFill>
                <a:srgbClr val="44444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3C763D"/>
                </a:solidFill>
                <a:effectLst/>
                <a:latin typeface="Menlo"/>
                <a:cs typeface="Arial" panose="020B0604020202020204" pitchFamily="34" charset="0"/>
              </a:rPr>
              <a:t>* Target selection: </a:t>
            </a:r>
            <a:r>
              <a:rPr kumimoji="0" lang="en-US" altLang="en-US" sz="800" b="0" i="0" u="none" strike="noStrike" cap="none" normalizeH="0" baseline="0" dirty="0" err="1">
                <a:ln>
                  <a:noFill/>
                </a:ln>
                <a:solidFill>
                  <a:srgbClr val="3C763D"/>
                </a:solidFill>
                <a:effectLst/>
                <a:latin typeface="Menlo"/>
                <a:cs typeface="Arial" panose="020B0604020202020204" pitchFamily="34" charset="0"/>
              </a:rPr>
              <a:t>ert.tlc</a:t>
            </a:r>
            <a:br>
              <a:rPr kumimoji="0" lang="en-US" altLang="en-US" sz="800" b="0" i="0" u="none" strike="noStrike" cap="none" normalizeH="0" baseline="0" dirty="0">
                <a:ln>
                  <a:noFill/>
                </a:ln>
                <a:solidFill>
                  <a:srgbClr val="444444"/>
                </a:solidFill>
                <a:effectLst/>
                <a:latin typeface="Menlo"/>
                <a:cs typeface="Arial" panose="020B0604020202020204" pitchFamily="34" charset="0"/>
              </a:rPr>
            </a:br>
            <a:endParaRPr kumimoji="0" lang="en-US" altLang="en-US" sz="800" b="0" i="0" u="none" strike="noStrike" cap="none" normalizeH="0" baseline="0" dirty="0">
              <a:ln>
                <a:noFill/>
              </a:ln>
              <a:solidFill>
                <a:srgbClr val="44444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3C763D"/>
                </a:solidFill>
                <a:effectLst/>
                <a:latin typeface="Menlo"/>
                <a:cs typeface="Arial" panose="020B0604020202020204" pitchFamily="34" charset="0"/>
              </a:rPr>
              <a:t>* Embedded hardware selection: Atmel-&gt;AVR</a:t>
            </a:r>
            <a:br>
              <a:rPr kumimoji="0" lang="en-US" altLang="en-US" sz="800" b="0" i="0" u="none" strike="noStrike" cap="none" normalizeH="0" baseline="0" dirty="0">
                <a:ln>
                  <a:noFill/>
                </a:ln>
                <a:solidFill>
                  <a:srgbClr val="444444"/>
                </a:solidFill>
                <a:effectLst/>
                <a:latin typeface="Menlo"/>
                <a:cs typeface="Arial" panose="020B0604020202020204" pitchFamily="34" charset="0"/>
              </a:rPr>
            </a:br>
            <a:endParaRPr kumimoji="0" lang="en-US" altLang="en-US" sz="800" b="0" i="0" u="none" strike="noStrike" cap="none" normalizeH="0" baseline="0" dirty="0">
              <a:ln>
                <a:noFill/>
              </a:ln>
              <a:solidFill>
                <a:srgbClr val="44444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3C763D"/>
                </a:solidFill>
                <a:effectLst/>
                <a:latin typeface="Menlo"/>
                <a:cs typeface="Arial" panose="020B0604020202020204" pitchFamily="34" charset="0"/>
              </a:rPr>
              <a:t>* Code generation objectives:</a:t>
            </a:r>
            <a:br>
              <a:rPr kumimoji="0" lang="en-US" altLang="en-US" sz="800" b="0" i="0" u="none" strike="noStrike" cap="none" normalizeH="0" baseline="0" dirty="0">
                <a:ln>
                  <a:noFill/>
                </a:ln>
                <a:solidFill>
                  <a:srgbClr val="444444"/>
                </a:solidFill>
                <a:effectLst/>
                <a:latin typeface="Menlo"/>
                <a:cs typeface="Arial" panose="020B0604020202020204" pitchFamily="34" charset="0"/>
              </a:rPr>
            </a:br>
            <a:endParaRPr kumimoji="0" lang="en-US" altLang="en-US" sz="800" b="0" i="0" u="none" strike="noStrike" cap="none" normalizeH="0" baseline="0" dirty="0">
              <a:ln>
                <a:noFill/>
              </a:ln>
              <a:solidFill>
                <a:srgbClr val="44444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3C763D"/>
                </a:solidFill>
                <a:effectLst/>
                <a:latin typeface="Menlo"/>
                <a:cs typeface="Arial" panose="020B0604020202020204" pitchFamily="34" charset="0"/>
              </a:rPr>
              <a:t>* 1. Execution efficiency</a:t>
            </a:r>
            <a:br>
              <a:rPr kumimoji="0" lang="en-US" altLang="en-US" sz="800" b="0" i="0" u="none" strike="noStrike" cap="none" normalizeH="0" baseline="0" dirty="0">
                <a:ln>
                  <a:noFill/>
                </a:ln>
                <a:solidFill>
                  <a:srgbClr val="444444"/>
                </a:solidFill>
                <a:effectLst/>
                <a:latin typeface="Menlo"/>
                <a:cs typeface="Arial" panose="020B0604020202020204" pitchFamily="34" charset="0"/>
              </a:rPr>
            </a:br>
            <a:endParaRPr kumimoji="0" lang="en-US" altLang="en-US" sz="800" b="0" i="0" u="none" strike="noStrike" cap="none" normalizeH="0" baseline="0" dirty="0">
              <a:ln>
                <a:noFill/>
              </a:ln>
              <a:solidFill>
                <a:srgbClr val="44444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3C763D"/>
                </a:solidFill>
                <a:effectLst/>
                <a:latin typeface="Menlo"/>
                <a:cs typeface="Arial" panose="020B0604020202020204" pitchFamily="34" charset="0"/>
              </a:rPr>
              <a:t>* 2. RAM efficiency</a:t>
            </a:r>
            <a:br>
              <a:rPr kumimoji="0" lang="en-US" altLang="en-US" sz="800" b="0" i="0" u="none" strike="noStrike" cap="none" normalizeH="0" baseline="0" dirty="0">
                <a:ln>
                  <a:noFill/>
                </a:ln>
                <a:solidFill>
                  <a:srgbClr val="444444"/>
                </a:solidFill>
                <a:effectLst/>
                <a:latin typeface="Menlo"/>
                <a:cs typeface="Arial" panose="020B0604020202020204" pitchFamily="34" charset="0"/>
              </a:rPr>
            </a:br>
            <a:endParaRPr kumimoji="0" lang="en-US" altLang="en-US" sz="800" b="0" i="0" u="none" strike="noStrike" cap="none" normalizeH="0" baseline="0" dirty="0">
              <a:ln>
                <a:noFill/>
              </a:ln>
              <a:solidFill>
                <a:srgbClr val="44444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3C763D"/>
                </a:solidFill>
                <a:effectLst/>
                <a:latin typeface="Menlo"/>
                <a:cs typeface="Arial" panose="020B0604020202020204" pitchFamily="34" charset="0"/>
              </a:rPr>
              <a:t>* Validation result: Not run</a:t>
            </a:r>
            <a:br>
              <a:rPr kumimoji="0" lang="en-US" altLang="en-US" sz="800" b="0" i="0" u="none" strike="noStrike" cap="none" normalizeH="0" baseline="0" dirty="0">
                <a:ln>
                  <a:noFill/>
                </a:ln>
                <a:solidFill>
                  <a:srgbClr val="444444"/>
                </a:solidFill>
                <a:effectLst/>
                <a:latin typeface="Menlo"/>
                <a:cs typeface="Arial" panose="020B0604020202020204" pitchFamily="34" charset="0"/>
              </a:rPr>
            </a:br>
            <a:endParaRPr kumimoji="0" lang="en-US" altLang="en-US" sz="800" b="0" i="0" u="none" strike="noStrike" cap="none" normalizeH="0" baseline="0" dirty="0">
              <a:ln>
                <a:noFill/>
              </a:ln>
              <a:solidFill>
                <a:srgbClr val="44444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3C763D"/>
                </a:solidFill>
                <a:effectLst/>
                <a:latin typeface="Menlo"/>
                <a:cs typeface="Arial" panose="020B0604020202020204" pitchFamily="34" charset="0"/>
              </a:rPr>
              <a:t>*/</a:t>
            </a:r>
            <a:br>
              <a:rPr kumimoji="0" lang="en-US" altLang="en-US" sz="800" b="0" i="0" u="none" strike="noStrike" cap="none" normalizeH="0" baseline="0" dirty="0">
                <a:ln>
                  <a:noFill/>
                </a:ln>
                <a:solidFill>
                  <a:srgbClr val="444444"/>
                </a:solidFill>
                <a:effectLst/>
                <a:latin typeface="Menlo"/>
                <a:cs typeface="Arial" panose="020B0604020202020204" pitchFamily="34" charset="0"/>
              </a:rPr>
            </a:br>
            <a:endParaRPr kumimoji="0" lang="en-US" altLang="en-US" sz="800" b="0" i="0" u="none" strike="noStrike" cap="none" normalizeH="0" baseline="0" dirty="0">
              <a:ln>
                <a:noFill/>
              </a:ln>
              <a:solidFill>
                <a:srgbClr val="44444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rgbClr val="444444"/>
                </a:solidFill>
                <a:effectLst/>
                <a:latin typeface="Menlo"/>
                <a:cs typeface="Arial" panose="020B0604020202020204" pitchFamily="34" charset="0"/>
              </a:rPr>
            </a:br>
            <a:br>
              <a:rPr kumimoji="0" lang="en-US" altLang="en-US" sz="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60DEEED6-8356-6167-E633-F850E813810E}"/>
              </a:ext>
            </a:extLst>
          </p:cNvPr>
          <p:cNvSpPr txBox="1"/>
          <p:nvPr/>
        </p:nvSpPr>
        <p:spPr>
          <a:xfrm>
            <a:off x="3048000" y="1864285"/>
            <a:ext cx="2810189" cy="4770537"/>
          </a:xfrm>
          <a:prstGeom prst="rect">
            <a:avLst/>
          </a:prstGeom>
          <a:noFill/>
        </p:spPr>
        <p:txBody>
          <a:bodyPr wrap="square">
            <a:spAutoFit/>
          </a:bodyPr>
          <a:lstStyle/>
          <a:p>
            <a:pPr algn="l" fontAlgn="base"/>
            <a:r>
              <a:rPr lang="en-US" sz="800" b="1" i="0" dirty="0">
                <a:solidFill>
                  <a:srgbClr val="992211"/>
                </a:solidFill>
                <a:effectLst/>
                <a:latin typeface="Menlo"/>
              </a:rPr>
              <a:t>#include "APP_Coherency0.h"</a:t>
            </a:r>
            <a:br>
              <a:rPr lang="en-US" sz="800" b="0" i="0" dirty="0">
                <a:solidFill>
                  <a:srgbClr val="444444"/>
                </a:solidFill>
                <a:effectLst/>
                <a:latin typeface="Menlo"/>
              </a:rPr>
            </a:br>
            <a:endParaRPr lang="en-US" sz="800" b="0" i="0" dirty="0">
              <a:solidFill>
                <a:srgbClr val="444444"/>
              </a:solidFill>
              <a:effectLst/>
              <a:latin typeface="Menlo"/>
            </a:endParaRPr>
          </a:p>
          <a:p>
            <a:pPr algn="l" fontAlgn="base"/>
            <a:br>
              <a:rPr lang="en-US" sz="800" b="0" i="0" dirty="0">
                <a:solidFill>
                  <a:srgbClr val="444444"/>
                </a:solidFill>
                <a:effectLst/>
                <a:latin typeface="Menlo"/>
              </a:rPr>
            </a:br>
            <a:endParaRPr lang="en-US" sz="800" b="0" i="0" dirty="0">
              <a:solidFill>
                <a:srgbClr val="444444"/>
              </a:solidFill>
              <a:effectLst/>
              <a:latin typeface="Menlo"/>
            </a:endParaRPr>
          </a:p>
          <a:p>
            <a:pPr algn="l" fontAlgn="base"/>
            <a:r>
              <a:rPr lang="en-US" sz="800" b="0" i="0" dirty="0">
                <a:solidFill>
                  <a:srgbClr val="3C763D"/>
                </a:solidFill>
                <a:effectLst/>
                <a:latin typeface="Menlo"/>
              </a:rPr>
              <a:t>/* External inputs (root </a:t>
            </a:r>
            <a:r>
              <a:rPr lang="en-US" sz="800" b="0" i="0" dirty="0" err="1">
                <a:solidFill>
                  <a:srgbClr val="3C763D"/>
                </a:solidFill>
                <a:effectLst/>
                <a:latin typeface="Menlo"/>
              </a:rPr>
              <a:t>inport</a:t>
            </a:r>
            <a:r>
              <a:rPr lang="en-US" sz="800" b="0" i="0" dirty="0">
                <a:solidFill>
                  <a:srgbClr val="3C763D"/>
                </a:solidFill>
                <a:effectLst/>
                <a:latin typeface="Menlo"/>
              </a:rPr>
              <a:t> signals with default storage) */</a:t>
            </a:r>
            <a:br>
              <a:rPr lang="en-US" sz="800" b="0" i="0" dirty="0">
                <a:solidFill>
                  <a:srgbClr val="444444"/>
                </a:solidFill>
                <a:effectLst/>
                <a:latin typeface="Menlo"/>
              </a:rPr>
            </a:br>
            <a:endParaRPr lang="en-US" sz="800" b="0" i="0" dirty="0">
              <a:solidFill>
                <a:srgbClr val="444444"/>
              </a:solidFill>
              <a:effectLst/>
              <a:latin typeface="Menlo"/>
            </a:endParaRPr>
          </a:p>
          <a:p>
            <a:pPr algn="l" fontAlgn="base"/>
            <a:r>
              <a:rPr lang="en-US" sz="800" b="0" i="0" dirty="0" err="1">
                <a:solidFill>
                  <a:srgbClr val="835528"/>
                </a:solidFill>
                <a:effectLst/>
                <a:latin typeface="Menlo"/>
              </a:rPr>
              <a:t>ExtU</a:t>
            </a:r>
            <a:r>
              <a:rPr lang="en-US" sz="800" b="0" i="0" dirty="0">
                <a:solidFill>
                  <a:srgbClr val="444444"/>
                </a:solidFill>
                <a:effectLst/>
                <a:latin typeface="Menlo"/>
              </a:rPr>
              <a:t> </a:t>
            </a:r>
            <a:r>
              <a:rPr lang="en-US" sz="800" b="0" i="0" dirty="0" err="1">
                <a:solidFill>
                  <a:srgbClr val="000080"/>
                </a:solidFill>
                <a:effectLst/>
                <a:latin typeface="Menlo"/>
              </a:rPr>
              <a:t>rtU</a:t>
            </a:r>
            <a:r>
              <a:rPr lang="en-US" sz="800" b="0" i="0" dirty="0">
                <a:solidFill>
                  <a:srgbClr val="444444"/>
                </a:solidFill>
                <a:effectLst/>
                <a:latin typeface="Menlo"/>
              </a:rPr>
              <a:t>;</a:t>
            </a:r>
            <a:br>
              <a:rPr lang="en-US" sz="800" b="0" i="0" dirty="0">
                <a:solidFill>
                  <a:srgbClr val="444444"/>
                </a:solidFill>
                <a:effectLst/>
                <a:latin typeface="Menlo"/>
              </a:rPr>
            </a:br>
            <a:endParaRPr lang="en-US" sz="800" b="0" i="0" dirty="0">
              <a:solidFill>
                <a:srgbClr val="444444"/>
              </a:solidFill>
              <a:effectLst/>
              <a:latin typeface="Menlo"/>
            </a:endParaRPr>
          </a:p>
          <a:p>
            <a:pPr algn="l" fontAlgn="base"/>
            <a:br>
              <a:rPr lang="en-US" sz="800" b="0" i="0" dirty="0">
                <a:solidFill>
                  <a:srgbClr val="444444"/>
                </a:solidFill>
                <a:effectLst/>
                <a:latin typeface="Menlo"/>
              </a:rPr>
            </a:br>
            <a:endParaRPr lang="en-US" sz="800" b="0" i="0" dirty="0">
              <a:solidFill>
                <a:srgbClr val="444444"/>
              </a:solidFill>
              <a:effectLst/>
              <a:latin typeface="Menlo"/>
            </a:endParaRPr>
          </a:p>
          <a:p>
            <a:pPr algn="l" fontAlgn="base"/>
            <a:r>
              <a:rPr lang="en-US" sz="800" b="0" i="0" dirty="0">
                <a:solidFill>
                  <a:srgbClr val="3C763D"/>
                </a:solidFill>
                <a:effectLst/>
                <a:latin typeface="Menlo"/>
              </a:rPr>
              <a:t>/* External outputs (root outports fed by signals with default storage) */</a:t>
            </a:r>
            <a:br>
              <a:rPr lang="en-US" sz="800" b="0" i="0" dirty="0">
                <a:solidFill>
                  <a:srgbClr val="444444"/>
                </a:solidFill>
                <a:effectLst/>
                <a:latin typeface="Menlo"/>
              </a:rPr>
            </a:br>
            <a:endParaRPr lang="en-US" sz="800" b="0" i="0" dirty="0">
              <a:solidFill>
                <a:srgbClr val="444444"/>
              </a:solidFill>
              <a:effectLst/>
              <a:latin typeface="Menlo"/>
            </a:endParaRPr>
          </a:p>
          <a:p>
            <a:pPr algn="l" fontAlgn="base"/>
            <a:r>
              <a:rPr lang="en-US" sz="800" b="0" i="0" dirty="0" err="1">
                <a:solidFill>
                  <a:srgbClr val="835528"/>
                </a:solidFill>
                <a:effectLst/>
                <a:latin typeface="Menlo"/>
              </a:rPr>
              <a:t>ExtY</a:t>
            </a:r>
            <a:r>
              <a:rPr lang="en-US" sz="800" b="0" i="0" dirty="0">
                <a:solidFill>
                  <a:srgbClr val="444444"/>
                </a:solidFill>
                <a:effectLst/>
                <a:latin typeface="Menlo"/>
              </a:rPr>
              <a:t> </a:t>
            </a:r>
            <a:r>
              <a:rPr lang="en-US" sz="800" b="0" i="0" dirty="0" err="1">
                <a:solidFill>
                  <a:srgbClr val="000080"/>
                </a:solidFill>
                <a:effectLst/>
                <a:latin typeface="Menlo"/>
              </a:rPr>
              <a:t>rtY</a:t>
            </a:r>
            <a:r>
              <a:rPr lang="en-US" sz="800" b="0" i="0" dirty="0">
                <a:solidFill>
                  <a:srgbClr val="444444"/>
                </a:solidFill>
                <a:effectLst/>
                <a:latin typeface="Menlo"/>
              </a:rPr>
              <a:t>;</a:t>
            </a:r>
            <a:br>
              <a:rPr lang="en-US" sz="800" b="0" i="0" dirty="0">
                <a:solidFill>
                  <a:srgbClr val="444444"/>
                </a:solidFill>
                <a:effectLst/>
                <a:latin typeface="Menlo"/>
              </a:rPr>
            </a:br>
            <a:endParaRPr lang="en-US" sz="800" b="0" i="0" dirty="0">
              <a:solidFill>
                <a:srgbClr val="444444"/>
              </a:solidFill>
              <a:effectLst/>
              <a:latin typeface="Menlo"/>
            </a:endParaRPr>
          </a:p>
          <a:p>
            <a:pPr algn="l" fontAlgn="base"/>
            <a:br>
              <a:rPr lang="en-US" sz="800" b="0" i="0" dirty="0">
                <a:solidFill>
                  <a:srgbClr val="444444"/>
                </a:solidFill>
                <a:effectLst/>
                <a:latin typeface="Menlo"/>
              </a:rPr>
            </a:br>
            <a:endParaRPr lang="en-US" sz="800" b="0" i="0" dirty="0">
              <a:solidFill>
                <a:srgbClr val="444444"/>
              </a:solidFill>
              <a:effectLst/>
              <a:latin typeface="Menlo"/>
            </a:endParaRPr>
          </a:p>
          <a:p>
            <a:pPr algn="l" fontAlgn="base"/>
            <a:r>
              <a:rPr lang="en-US" sz="800" b="0" i="0" dirty="0">
                <a:solidFill>
                  <a:srgbClr val="3C763D"/>
                </a:solidFill>
                <a:effectLst/>
                <a:latin typeface="Menlo"/>
              </a:rPr>
              <a:t>/* Real-time model */</a:t>
            </a:r>
            <a:br>
              <a:rPr lang="en-US" sz="800" b="0" i="0" dirty="0">
                <a:solidFill>
                  <a:srgbClr val="444444"/>
                </a:solidFill>
                <a:effectLst/>
                <a:latin typeface="Menlo"/>
              </a:rPr>
            </a:br>
            <a:endParaRPr lang="en-US" sz="800" b="0" i="0" dirty="0">
              <a:solidFill>
                <a:srgbClr val="444444"/>
              </a:solidFill>
              <a:effectLst/>
              <a:latin typeface="Menlo"/>
            </a:endParaRPr>
          </a:p>
          <a:p>
            <a:pPr algn="l" fontAlgn="base"/>
            <a:r>
              <a:rPr lang="en-US" sz="800" b="0" i="0" dirty="0">
                <a:solidFill>
                  <a:srgbClr val="800080"/>
                </a:solidFill>
                <a:effectLst/>
                <a:latin typeface="Menlo"/>
              </a:rPr>
              <a:t>static</a:t>
            </a:r>
            <a:r>
              <a:rPr lang="en-US" sz="800" b="0" i="0" dirty="0">
                <a:solidFill>
                  <a:srgbClr val="444444"/>
                </a:solidFill>
                <a:effectLst/>
                <a:latin typeface="Menlo"/>
              </a:rPr>
              <a:t> </a:t>
            </a:r>
            <a:r>
              <a:rPr lang="en-US" sz="800" b="0" i="0" dirty="0">
                <a:solidFill>
                  <a:srgbClr val="835528"/>
                </a:solidFill>
                <a:effectLst/>
                <a:latin typeface="Menlo"/>
              </a:rPr>
              <a:t>RT_MODEL</a:t>
            </a:r>
            <a:r>
              <a:rPr lang="en-US" sz="800" b="0" i="0" dirty="0">
                <a:solidFill>
                  <a:srgbClr val="444444"/>
                </a:solidFill>
                <a:effectLst/>
                <a:latin typeface="Menlo"/>
              </a:rPr>
              <a:t> </a:t>
            </a:r>
            <a:r>
              <a:rPr lang="en-US" sz="800" b="0" i="0" dirty="0" err="1">
                <a:solidFill>
                  <a:srgbClr val="000080"/>
                </a:solidFill>
                <a:effectLst/>
                <a:latin typeface="Menlo"/>
              </a:rPr>
              <a:t>rtM</a:t>
            </a:r>
            <a:r>
              <a:rPr lang="en-US" sz="800" b="0" i="0" dirty="0">
                <a:solidFill>
                  <a:srgbClr val="000080"/>
                </a:solidFill>
                <a:effectLst/>
                <a:latin typeface="Menlo"/>
              </a:rPr>
              <a:t>_</a:t>
            </a:r>
            <a:r>
              <a:rPr lang="en-US" sz="800" b="0" i="0" dirty="0">
                <a:solidFill>
                  <a:srgbClr val="444444"/>
                </a:solidFill>
                <a:effectLst/>
                <a:latin typeface="Menlo"/>
              </a:rPr>
              <a:t>;</a:t>
            </a:r>
            <a:br>
              <a:rPr lang="en-US" sz="800" b="0" i="0" dirty="0">
                <a:solidFill>
                  <a:srgbClr val="444444"/>
                </a:solidFill>
                <a:effectLst/>
                <a:latin typeface="Menlo"/>
              </a:rPr>
            </a:br>
            <a:endParaRPr lang="en-US" sz="800" b="0" i="0" dirty="0">
              <a:solidFill>
                <a:srgbClr val="444444"/>
              </a:solidFill>
              <a:effectLst/>
              <a:latin typeface="Menlo"/>
            </a:endParaRPr>
          </a:p>
          <a:p>
            <a:pPr algn="l" fontAlgn="base"/>
            <a:r>
              <a:rPr lang="en-US" sz="800" b="0" i="0" dirty="0">
                <a:solidFill>
                  <a:srgbClr val="835528"/>
                </a:solidFill>
                <a:effectLst/>
                <a:latin typeface="Menlo"/>
              </a:rPr>
              <a:t>RT_MODEL</a:t>
            </a:r>
            <a:r>
              <a:rPr lang="en-US" sz="800" b="0" i="0" dirty="0">
                <a:solidFill>
                  <a:srgbClr val="444444"/>
                </a:solidFill>
                <a:effectLst/>
                <a:latin typeface="Menlo"/>
              </a:rPr>
              <a:t> *</a:t>
            </a:r>
            <a:r>
              <a:rPr lang="en-US" sz="800" b="0" i="0" dirty="0">
                <a:solidFill>
                  <a:srgbClr val="800080"/>
                </a:solidFill>
                <a:effectLst/>
                <a:latin typeface="Menlo"/>
              </a:rPr>
              <a:t>const</a:t>
            </a:r>
            <a:r>
              <a:rPr lang="en-US" sz="800" b="0" i="0" dirty="0">
                <a:solidFill>
                  <a:srgbClr val="444444"/>
                </a:solidFill>
                <a:effectLst/>
                <a:latin typeface="Menlo"/>
              </a:rPr>
              <a:t> </a:t>
            </a:r>
            <a:r>
              <a:rPr lang="en-US" sz="800" b="0" i="0" dirty="0" err="1">
                <a:solidFill>
                  <a:srgbClr val="000080"/>
                </a:solidFill>
                <a:effectLst/>
                <a:latin typeface="Menlo"/>
              </a:rPr>
              <a:t>rtM</a:t>
            </a:r>
            <a:r>
              <a:rPr lang="en-US" sz="800" b="0" i="0" dirty="0">
                <a:solidFill>
                  <a:srgbClr val="444444"/>
                </a:solidFill>
                <a:effectLst/>
                <a:latin typeface="Menlo"/>
              </a:rPr>
              <a:t> = &amp;</a:t>
            </a:r>
            <a:r>
              <a:rPr lang="en-US" sz="800" b="0" i="0" dirty="0" err="1">
                <a:solidFill>
                  <a:srgbClr val="000080"/>
                </a:solidFill>
                <a:effectLst/>
                <a:latin typeface="Menlo"/>
              </a:rPr>
              <a:t>rtM</a:t>
            </a:r>
            <a:r>
              <a:rPr lang="en-US" sz="800" b="0" i="0" dirty="0">
                <a:solidFill>
                  <a:srgbClr val="000080"/>
                </a:solidFill>
                <a:effectLst/>
                <a:latin typeface="Menlo"/>
              </a:rPr>
              <a:t>_</a:t>
            </a:r>
            <a:r>
              <a:rPr lang="en-US" sz="800" b="0" i="0" dirty="0">
                <a:solidFill>
                  <a:srgbClr val="444444"/>
                </a:solidFill>
                <a:effectLst/>
                <a:latin typeface="Menlo"/>
              </a:rPr>
              <a:t>;</a:t>
            </a:r>
            <a:br>
              <a:rPr lang="en-US" sz="800" b="0" i="0" dirty="0">
                <a:solidFill>
                  <a:srgbClr val="444444"/>
                </a:solidFill>
                <a:effectLst/>
                <a:latin typeface="Menlo"/>
              </a:rPr>
            </a:br>
            <a:endParaRPr lang="en-US" sz="800" b="0" i="0" dirty="0">
              <a:solidFill>
                <a:srgbClr val="444444"/>
              </a:solidFill>
              <a:effectLst/>
              <a:latin typeface="Menlo"/>
            </a:endParaRPr>
          </a:p>
          <a:p>
            <a:pPr algn="l" fontAlgn="base"/>
            <a:br>
              <a:rPr lang="en-US" sz="800" b="0" i="0" dirty="0">
                <a:solidFill>
                  <a:srgbClr val="444444"/>
                </a:solidFill>
                <a:effectLst/>
                <a:latin typeface="Menlo"/>
              </a:rPr>
            </a:br>
            <a:endParaRPr lang="en-US" sz="800" b="0" i="0" dirty="0">
              <a:solidFill>
                <a:srgbClr val="444444"/>
              </a:solidFill>
              <a:effectLst/>
              <a:latin typeface="Menlo"/>
            </a:endParaRPr>
          </a:p>
          <a:p>
            <a:pPr algn="l" fontAlgn="base"/>
            <a:r>
              <a:rPr lang="en-US" sz="800" b="0" i="0" dirty="0">
                <a:solidFill>
                  <a:srgbClr val="3C763D"/>
                </a:solidFill>
                <a:effectLst/>
                <a:latin typeface="Menlo"/>
              </a:rPr>
              <a:t>/* Model step function */</a:t>
            </a:r>
            <a:br>
              <a:rPr lang="en-US" sz="800" b="0" i="0" dirty="0">
                <a:solidFill>
                  <a:srgbClr val="444444"/>
                </a:solidFill>
                <a:effectLst/>
                <a:latin typeface="Menlo"/>
              </a:rPr>
            </a:br>
            <a:endParaRPr lang="en-US" sz="800" b="0" i="0" dirty="0">
              <a:solidFill>
                <a:srgbClr val="444444"/>
              </a:solidFill>
              <a:effectLst/>
              <a:latin typeface="Menlo"/>
            </a:endParaRPr>
          </a:p>
          <a:p>
            <a:pPr algn="l" fontAlgn="base"/>
            <a:r>
              <a:rPr lang="en-US" sz="800" b="0" i="0" dirty="0">
                <a:solidFill>
                  <a:srgbClr val="800080"/>
                </a:solidFill>
                <a:effectLst/>
                <a:latin typeface="Menlo"/>
              </a:rPr>
              <a:t>void</a:t>
            </a:r>
            <a:r>
              <a:rPr lang="en-US" sz="800" b="0" i="0" dirty="0">
                <a:solidFill>
                  <a:srgbClr val="444444"/>
                </a:solidFill>
                <a:effectLst/>
                <a:latin typeface="Menlo"/>
              </a:rPr>
              <a:t> </a:t>
            </a:r>
            <a:r>
              <a:rPr lang="en-US" sz="800" b="0" i="0" dirty="0">
                <a:solidFill>
                  <a:srgbClr val="0000FF"/>
                </a:solidFill>
                <a:effectLst/>
                <a:latin typeface="Menlo"/>
              </a:rPr>
              <a:t>APP_Coherency0_step</a:t>
            </a:r>
            <a:r>
              <a:rPr lang="en-US" sz="800" b="0" i="0" dirty="0">
                <a:solidFill>
                  <a:srgbClr val="444444"/>
                </a:solidFill>
                <a:effectLst/>
                <a:latin typeface="Menlo"/>
              </a:rPr>
              <a:t>(</a:t>
            </a:r>
            <a:r>
              <a:rPr lang="en-US" sz="800" b="0" i="0" dirty="0">
                <a:solidFill>
                  <a:srgbClr val="800080"/>
                </a:solidFill>
                <a:effectLst/>
                <a:latin typeface="Menlo"/>
              </a:rPr>
              <a:t>void</a:t>
            </a:r>
            <a:r>
              <a:rPr lang="en-US" sz="800" b="0" i="0" dirty="0">
                <a:solidFill>
                  <a:srgbClr val="444444"/>
                </a:solidFill>
                <a:effectLst/>
                <a:latin typeface="Menlo"/>
              </a:rPr>
              <a:t>)</a:t>
            </a:r>
            <a:br>
              <a:rPr lang="en-US" sz="800" b="0" i="0" dirty="0">
                <a:solidFill>
                  <a:srgbClr val="444444"/>
                </a:solidFill>
                <a:effectLst/>
                <a:latin typeface="Menlo"/>
              </a:rPr>
            </a:br>
            <a:endParaRPr lang="en-US" sz="800" b="0" i="0" dirty="0">
              <a:solidFill>
                <a:srgbClr val="444444"/>
              </a:solidFill>
              <a:effectLst/>
              <a:latin typeface="Menlo"/>
            </a:endParaRPr>
          </a:p>
          <a:p>
            <a:pPr algn="l" fontAlgn="base"/>
            <a:r>
              <a:rPr lang="en-US" sz="800" b="1" i="0" dirty="0">
                <a:solidFill>
                  <a:srgbClr val="112266"/>
                </a:solidFill>
                <a:effectLst/>
                <a:latin typeface="Menlo"/>
              </a:rPr>
              <a:t>{</a:t>
            </a:r>
            <a:br>
              <a:rPr lang="en-US" sz="800" b="0" i="0" dirty="0">
                <a:solidFill>
                  <a:srgbClr val="444444"/>
                </a:solidFill>
                <a:effectLst/>
                <a:latin typeface="Menlo"/>
              </a:rPr>
            </a:br>
            <a:endParaRPr lang="en-US" sz="800" b="0" i="0" dirty="0">
              <a:solidFill>
                <a:srgbClr val="444444"/>
              </a:solidFill>
              <a:effectLst/>
              <a:latin typeface="Menlo"/>
            </a:endParaRPr>
          </a:p>
          <a:p>
            <a:pPr algn="l" fontAlgn="base"/>
            <a:r>
              <a:rPr lang="en-US" sz="800" b="0" i="0" dirty="0">
                <a:solidFill>
                  <a:srgbClr val="3C763D"/>
                </a:solidFill>
                <a:effectLst/>
                <a:latin typeface="Menlo"/>
              </a:rPr>
              <a:t>/* Outputs for Atomic </a:t>
            </a:r>
            <a:r>
              <a:rPr lang="en-US" sz="800" b="0" i="0" dirty="0" err="1">
                <a:solidFill>
                  <a:srgbClr val="3C763D"/>
                </a:solidFill>
                <a:effectLst/>
                <a:latin typeface="Menlo"/>
              </a:rPr>
              <a:t>SubSystem</a:t>
            </a:r>
            <a:r>
              <a:rPr lang="en-US" sz="800" b="0" i="0" dirty="0">
                <a:solidFill>
                  <a:srgbClr val="3C763D"/>
                </a:solidFill>
                <a:effectLst/>
                <a:latin typeface="Menlo"/>
              </a:rPr>
              <a:t>: '&lt;Root&gt;/</a:t>
            </a:r>
            <a:r>
              <a:rPr lang="en-US" sz="800" b="0" i="0" dirty="0" err="1">
                <a:solidFill>
                  <a:srgbClr val="3C763D"/>
                </a:solidFill>
                <a:effectLst/>
                <a:latin typeface="Menlo"/>
              </a:rPr>
              <a:t>APP_Coherency</a:t>
            </a:r>
            <a:r>
              <a:rPr lang="en-US" sz="800" b="0" i="0" dirty="0">
                <a:solidFill>
                  <a:srgbClr val="3C763D"/>
                </a:solidFill>
                <a:effectLst/>
                <a:latin typeface="Menlo"/>
              </a:rPr>
              <a:t>' */</a:t>
            </a:r>
            <a:br>
              <a:rPr lang="en-US" sz="800" b="0" i="0" dirty="0">
                <a:solidFill>
                  <a:srgbClr val="444444"/>
                </a:solidFill>
                <a:effectLst/>
                <a:latin typeface="Menlo"/>
              </a:rPr>
            </a:br>
            <a:endParaRPr lang="en-US" sz="800" b="0" i="0" dirty="0">
              <a:solidFill>
                <a:srgbClr val="444444"/>
              </a:solidFill>
              <a:effectLst/>
              <a:latin typeface="Menlo"/>
            </a:endParaRPr>
          </a:p>
          <a:p>
            <a:pPr algn="l" fontAlgn="base"/>
            <a:r>
              <a:rPr lang="en-US" sz="800" b="0" i="0" dirty="0">
                <a:solidFill>
                  <a:srgbClr val="3C763D"/>
                </a:solidFill>
                <a:effectLst/>
                <a:latin typeface="Menlo"/>
              </a:rPr>
              <a:t>/* Outport: '&lt;Root&gt;/APP_SENSOR1_FAILURE' incorporates:</a:t>
            </a:r>
            <a:br>
              <a:rPr lang="en-US" sz="800" b="0" i="0" dirty="0">
                <a:solidFill>
                  <a:srgbClr val="444444"/>
                </a:solidFill>
                <a:effectLst/>
                <a:latin typeface="Menlo"/>
              </a:rPr>
            </a:br>
            <a:endParaRPr lang="en-US" sz="800" b="0" i="0" dirty="0">
              <a:solidFill>
                <a:srgbClr val="444444"/>
              </a:solidFill>
              <a:effectLst/>
              <a:latin typeface="Menlo"/>
            </a:endParaRPr>
          </a:p>
          <a:p>
            <a:pPr algn="l" fontAlgn="base"/>
            <a:r>
              <a:rPr lang="en-US" sz="800" b="0" i="0" dirty="0">
                <a:solidFill>
                  <a:srgbClr val="3C763D"/>
                </a:solidFill>
                <a:effectLst/>
                <a:latin typeface="Menlo"/>
              </a:rPr>
              <a:t>* Constant: '&lt;S1&gt;/Constant'</a:t>
            </a:r>
            <a:br>
              <a:rPr lang="en-US" sz="800" b="0" i="0" dirty="0">
                <a:solidFill>
                  <a:srgbClr val="444444"/>
                </a:solidFill>
                <a:effectLst/>
                <a:latin typeface="Menlo"/>
              </a:rPr>
            </a:br>
            <a:endParaRPr lang="en-US" sz="800" b="0" i="0" dirty="0">
              <a:solidFill>
                <a:srgbClr val="444444"/>
              </a:solidFill>
              <a:effectLst/>
              <a:latin typeface="Menlo"/>
            </a:endParaRPr>
          </a:p>
          <a:p>
            <a:pPr algn="l" fontAlgn="base"/>
            <a:r>
              <a:rPr lang="en-US" sz="800" b="0" i="0" dirty="0">
                <a:solidFill>
                  <a:srgbClr val="3C763D"/>
                </a:solidFill>
                <a:effectLst/>
                <a:latin typeface="Menlo"/>
              </a:rPr>
              <a:t>* Constant: '&lt;S1&gt;/Constant1'</a:t>
            </a:r>
            <a:endParaRPr lang="en-US" sz="800" b="0" i="0" dirty="0">
              <a:solidFill>
                <a:srgbClr val="444444"/>
              </a:solidFill>
              <a:effectLst/>
              <a:latin typeface="Menlo"/>
            </a:endParaRPr>
          </a:p>
        </p:txBody>
      </p:sp>
      <p:sp>
        <p:nvSpPr>
          <p:cNvPr id="13" name="TextBox 12">
            <a:extLst>
              <a:ext uri="{FF2B5EF4-FFF2-40B4-BE49-F238E27FC236}">
                <a16:creationId xmlns:a16="http://schemas.microsoft.com/office/drawing/2014/main" id="{05D04FC5-EFA7-CB60-680E-57A947A35A67}"/>
              </a:ext>
            </a:extLst>
          </p:cNvPr>
          <p:cNvSpPr txBox="1"/>
          <p:nvPr/>
        </p:nvSpPr>
        <p:spPr>
          <a:xfrm>
            <a:off x="6007512" y="1850248"/>
            <a:ext cx="3226923" cy="4524315"/>
          </a:xfrm>
          <a:prstGeom prst="rect">
            <a:avLst/>
          </a:prstGeom>
          <a:noFill/>
        </p:spPr>
        <p:txBody>
          <a:bodyPr wrap="square">
            <a:spAutoFit/>
          </a:bodyPr>
          <a:lstStyle/>
          <a:p>
            <a:pPr fontAlgn="base"/>
            <a:r>
              <a:rPr lang="en-US" sz="800" dirty="0">
                <a:solidFill>
                  <a:srgbClr val="3C763D"/>
                </a:solidFill>
                <a:effectLst/>
                <a:latin typeface="Menlo"/>
              </a:rPr>
              <a:t>* </a:t>
            </a:r>
            <a:r>
              <a:rPr lang="en-US" sz="800" dirty="0" err="1">
                <a:solidFill>
                  <a:srgbClr val="3C763D"/>
                </a:solidFill>
                <a:effectLst/>
                <a:latin typeface="Menlo"/>
              </a:rPr>
              <a:t>Inport</a:t>
            </a:r>
            <a:r>
              <a:rPr lang="en-US" sz="800" dirty="0">
                <a:solidFill>
                  <a:srgbClr val="3C763D"/>
                </a:solidFill>
                <a:effectLst/>
                <a:latin typeface="Menlo"/>
              </a:rPr>
              <a:t>: '&lt;Root&gt;/APP_VSENSOR1'</a:t>
            </a:r>
            <a:br>
              <a:rPr lang="en-US" sz="800" dirty="0">
                <a:effectLst/>
                <a:latin typeface="Menlo"/>
              </a:rPr>
            </a:br>
            <a:endParaRPr lang="en-US" sz="800" dirty="0">
              <a:effectLst/>
              <a:latin typeface="Menlo"/>
            </a:endParaRPr>
          </a:p>
          <a:p>
            <a:pPr fontAlgn="base"/>
            <a:r>
              <a:rPr lang="en-US" sz="800" dirty="0">
                <a:solidFill>
                  <a:srgbClr val="3C763D"/>
                </a:solidFill>
                <a:effectLst/>
                <a:latin typeface="Menlo"/>
              </a:rPr>
              <a:t>* Logic: '&lt;S1&gt;/OR'</a:t>
            </a:r>
            <a:br>
              <a:rPr lang="en-US" sz="800" dirty="0">
                <a:effectLst/>
                <a:latin typeface="Menlo"/>
              </a:rPr>
            </a:br>
            <a:endParaRPr lang="en-US" sz="800" dirty="0">
              <a:effectLst/>
              <a:latin typeface="Menlo"/>
            </a:endParaRPr>
          </a:p>
          <a:p>
            <a:pPr fontAlgn="base"/>
            <a:r>
              <a:rPr lang="en-US" sz="800" dirty="0">
                <a:solidFill>
                  <a:srgbClr val="3C763D"/>
                </a:solidFill>
                <a:effectLst/>
                <a:latin typeface="Menlo"/>
              </a:rPr>
              <a:t>* </a:t>
            </a:r>
            <a:r>
              <a:rPr lang="en-US" sz="800" dirty="0" err="1">
                <a:solidFill>
                  <a:srgbClr val="3C763D"/>
                </a:solidFill>
                <a:effectLst/>
                <a:latin typeface="Menlo"/>
              </a:rPr>
              <a:t>RelationalOperator</a:t>
            </a:r>
            <a:r>
              <a:rPr lang="en-US" sz="800" dirty="0">
                <a:solidFill>
                  <a:srgbClr val="3C763D"/>
                </a:solidFill>
                <a:effectLst/>
                <a:latin typeface="Menlo"/>
              </a:rPr>
              <a:t>: '&lt;S1&gt;/Relational Operator'</a:t>
            </a:r>
            <a:br>
              <a:rPr lang="en-US" sz="800" dirty="0">
                <a:effectLst/>
                <a:latin typeface="Menlo"/>
              </a:rPr>
            </a:br>
            <a:endParaRPr lang="en-US" sz="800" dirty="0">
              <a:effectLst/>
              <a:latin typeface="Menlo"/>
            </a:endParaRPr>
          </a:p>
          <a:p>
            <a:pPr fontAlgn="base"/>
            <a:r>
              <a:rPr lang="en-US" sz="800" dirty="0">
                <a:solidFill>
                  <a:srgbClr val="3C763D"/>
                </a:solidFill>
                <a:effectLst/>
                <a:latin typeface="Menlo"/>
              </a:rPr>
              <a:t>* </a:t>
            </a:r>
            <a:r>
              <a:rPr lang="en-US" sz="800" dirty="0" err="1">
                <a:solidFill>
                  <a:srgbClr val="3C763D"/>
                </a:solidFill>
                <a:effectLst/>
                <a:latin typeface="Menlo"/>
              </a:rPr>
              <a:t>RelationalOperator</a:t>
            </a:r>
            <a:r>
              <a:rPr lang="en-US" sz="800" dirty="0">
                <a:solidFill>
                  <a:srgbClr val="3C763D"/>
                </a:solidFill>
                <a:effectLst/>
                <a:latin typeface="Menlo"/>
              </a:rPr>
              <a:t>: '&lt;S1&gt;/Relational Operator1'</a:t>
            </a:r>
            <a:br>
              <a:rPr lang="en-US" sz="800" dirty="0">
                <a:effectLst/>
                <a:latin typeface="Menlo"/>
              </a:rPr>
            </a:br>
            <a:endParaRPr lang="en-US" sz="800" dirty="0">
              <a:effectLst/>
              <a:latin typeface="Menlo"/>
            </a:endParaRPr>
          </a:p>
          <a:p>
            <a:pPr fontAlgn="base"/>
            <a:r>
              <a:rPr lang="en-US" sz="800" dirty="0">
                <a:solidFill>
                  <a:srgbClr val="3C763D"/>
                </a:solidFill>
                <a:effectLst/>
                <a:latin typeface="Menlo"/>
              </a:rPr>
              <a:t>*/</a:t>
            </a:r>
            <a:br>
              <a:rPr lang="en-US" sz="800" dirty="0">
                <a:effectLst/>
                <a:latin typeface="Menlo"/>
              </a:rPr>
            </a:br>
            <a:endParaRPr lang="en-US" sz="800" dirty="0">
              <a:effectLst/>
              <a:latin typeface="Menlo"/>
            </a:endParaRPr>
          </a:p>
          <a:p>
            <a:pPr fontAlgn="base"/>
            <a:r>
              <a:rPr lang="en-US" sz="800" dirty="0">
                <a:solidFill>
                  <a:srgbClr val="000080"/>
                </a:solidFill>
                <a:effectLst/>
                <a:latin typeface="Menlo"/>
              </a:rPr>
              <a:t>rtY</a:t>
            </a:r>
            <a:r>
              <a:rPr lang="en-US" sz="800" dirty="0">
                <a:effectLst/>
                <a:latin typeface="Menlo"/>
              </a:rPr>
              <a:t>.</a:t>
            </a:r>
            <a:r>
              <a:rPr lang="en-US" sz="800" dirty="0">
                <a:solidFill>
                  <a:srgbClr val="000080"/>
                </a:solidFill>
                <a:effectLst/>
                <a:latin typeface="Menlo"/>
              </a:rPr>
              <a:t>APP_SENSOR1_FAILURE</a:t>
            </a:r>
            <a:r>
              <a:rPr lang="en-US" sz="800" dirty="0">
                <a:effectLst/>
                <a:latin typeface="Menlo"/>
              </a:rPr>
              <a:t> = ((</a:t>
            </a:r>
            <a:r>
              <a:rPr lang="en-US" sz="800" dirty="0">
                <a:solidFill>
                  <a:srgbClr val="000080"/>
                </a:solidFill>
                <a:effectLst/>
                <a:latin typeface="Menlo"/>
              </a:rPr>
              <a:t>rtU</a:t>
            </a:r>
            <a:r>
              <a:rPr lang="en-US" sz="800" dirty="0">
                <a:effectLst/>
                <a:latin typeface="Menlo"/>
              </a:rPr>
              <a:t>.</a:t>
            </a:r>
            <a:r>
              <a:rPr lang="en-US" sz="800" dirty="0">
                <a:solidFill>
                  <a:srgbClr val="000080"/>
                </a:solidFill>
                <a:effectLst/>
                <a:latin typeface="Menlo"/>
              </a:rPr>
              <a:t>APP_VSENSOR1</a:t>
            </a:r>
            <a:r>
              <a:rPr lang="en-US" sz="800" dirty="0">
                <a:effectLst/>
                <a:latin typeface="Menlo"/>
              </a:rPr>
              <a:t> &gt; 4.5) || (</a:t>
            </a:r>
            <a:r>
              <a:rPr lang="en-US" sz="800" dirty="0">
                <a:solidFill>
                  <a:srgbClr val="000080"/>
                </a:solidFill>
                <a:effectLst/>
                <a:latin typeface="Menlo"/>
              </a:rPr>
              <a:t>rtU</a:t>
            </a:r>
            <a:r>
              <a:rPr lang="en-US" sz="800" dirty="0">
                <a:effectLst/>
                <a:latin typeface="Menlo"/>
              </a:rPr>
              <a:t>.</a:t>
            </a:r>
            <a:r>
              <a:rPr lang="en-US" sz="800" dirty="0">
                <a:solidFill>
                  <a:srgbClr val="000080"/>
                </a:solidFill>
                <a:effectLst/>
                <a:latin typeface="Menlo"/>
              </a:rPr>
              <a:t>APP_VSENSOR1</a:t>
            </a:r>
            <a:r>
              <a:rPr lang="en-US" sz="800" dirty="0">
                <a:effectLst/>
                <a:latin typeface="Menlo"/>
              </a:rPr>
              <a:t> &lt; 0.5));</a:t>
            </a:r>
            <a:br>
              <a:rPr lang="en-US" sz="800" dirty="0">
                <a:effectLst/>
                <a:latin typeface="Menlo"/>
              </a:rPr>
            </a:br>
            <a:endParaRPr lang="en-US" sz="800" dirty="0">
              <a:effectLst/>
              <a:latin typeface="Menlo"/>
            </a:endParaRPr>
          </a:p>
          <a:p>
            <a:pPr fontAlgn="base"/>
            <a:br>
              <a:rPr lang="en-US" sz="800" dirty="0">
                <a:effectLst/>
                <a:latin typeface="Menlo"/>
              </a:rPr>
            </a:br>
            <a:endParaRPr lang="en-US" sz="800" dirty="0">
              <a:effectLst/>
              <a:latin typeface="Menlo"/>
            </a:endParaRPr>
          </a:p>
          <a:p>
            <a:pPr fontAlgn="base"/>
            <a:r>
              <a:rPr lang="en-US" sz="800" dirty="0">
                <a:solidFill>
                  <a:srgbClr val="3C763D"/>
                </a:solidFill>
                <a:effectLst/>
                <a:latin typeface="Menlo"/>
              </a:rPr>
              <a:t>/* Outport: '&lt;Root&gt;/APP_SENSOR2_FAILURE' incorporates:</a:t>
            </a:r>
            <a:br>
              <a:rPr lang="en-US" sz="800" dirty="0">
                <a:effectLst/>
                <a:latin typeface="Menlo"/>
              </a:rPr>
            </a:br>
            <a:endParaRPr lang="en-US" sz="800" dirty="0">
              <a:effectLst/>
              <a:latin typeface="Menlo"/>
            </a:endParaRPr>
          </a:p>
          <a:p>
            <a:pPr fontAlgn="base"/>
            <a:r>
              <a:rPr lang="en-US" sz="800" dirty="0">
                <a:solidFill>
                  <a:srgbClr val="3C763D"/>
                </a:solidFill>
                <a:effectLst/>
                <a:latin typeface="Menlo"/>
              </a:rPr>
              <a:t>* Constant: '&lt;S1&gt;/Constant2'</a:t>
            </a:r>
            <a:br>
              <a:rPr lang="en-US" sz="800" dirty="0">
                <a:effectLst/>
                <a:latin typeface="Menlo"/>
              </a:rPr>
            </a:br>
            <a:endParaRPr lang="en-US" sz="800" dirty="0">
              <a:effectLst/>
              <a:latin typeface="Menlo"/>
            </a:endParaRPr>
          </a:p>
          <a:p>
            <a:pPr fontAlgn="base"/>
            <a:r>
              <a:rPr lang="en-US" sz="800" dirty="0">
                <a:solidFill>
                  <a:srgbClr val="3C763D"/>
                </a:solidFill>
                <a:effectLst/>
                <a:latin typeface="Menlo"/>
              </a:rPr>
              <a:t>* Constant: '&lt;S1&gt;/Constant3'</a:t>
            </a:r>
            <a:br>
              <a:rPr lang="en-US" sz="800" dirty="0">
                <a:effectLst/>
                <a:latin typeface="Menlo"/>
              </a:rPr>
            </a:br>
            <a:endParaRPr lang="en-US" sz="800" dirty="0">
              <a:effectLst/>
              <a:latin typeface="Menlo"/>
            </a:endParaRPr>
          </a:p>
          <a:p>
            <a:pPr fontAlgn="base"/>
            <a:r>
              <a:rPr lang="en-US" sz="800" dirty="0">
                <a:solidFill>
                  <a:srgbClr val="3C763D"/>
                </a:solidFill>
                <a:effectLst/>
                <a:latin typeface="Menlo"/>
              </a:rPr>
              <a:t>* </a:t>
            </a:r>
            <a:r>
              <a:rPr lang="en-US" sz="800" dirty="0" err="1">
                <a:solidFill>
                  <a:srgbClr val="3C763D"/>
                </a:solidFill>
                <a:effectLst/>
                <a:latin typeface="Menlo"/>
              </a:rPr>
              <a:t>Inport</a:t>
            </a:r>
            <a:r>
              <a:rPr lang="en-US" sz="800" dirty="0">
                <a:solidFill>
                  <a:srgbClr val="3C763D"/>
                </a:solidFill>
                <a:effectLst/>
                <a:latin typeface="Menlo"/>
              </a:rPr>
              <a:t>: '&lt;Root&gt;/APP_VSENSOR2'</a:t>
            </a:r>
            <a:br>
              <a:rPr lang="en-US" sz="800" dirty="0">
                <a:effectLst/>
                <a:latin typeface="Menlo"/>
              </a:rPr>
            </a:br>
            <a:endParaRPr lang="en-US" sz="800" dirty="0">
              <a:effectLst/>
              <a:latin typeface="Menlo"/>
            </a:endParaRPr>
          </a:p>
          <a:p>
            <a:pPr fontAlgn="base"/>
            <a:r>
              <a:rPr lang="en-US" sz="800" dirty="0">
                <a:solidFill>
                  <a:srgbClr val="3C763D"/>
                </a:solidFill>
                <a:effectLst/>
                <a:latin typeface="Menlo"/>
              </a:rPr>
              <a:t>* Logic: '&lt;S1&gt;/OR1'</a:t>
            </a:r>
            <a:br>
              <a:rPr lang="en-US" sz="800" dirty="0">
                <a:effectLst/>
                <a:latin typeface="Menlo"/>
              </a:rPr>
            </a:br>
            <a:endParaRPr lang="en-US" sz="800" dirty="0">
              <a:effectLst/>
              <a:latin typeface="Menlo"/>
            </a:endParaRPr>
          </a:p>
          <a:p>
            <a:pPr fontAlgn="base"/>
            <a:r>
              <a:rPr lang="en-US" sz="800" dirty="0">
                <a:solidFill>
                  <a:srgbClr val="3C763D"/>
                </a:solidFill>
                <a:effectLst/>
                <a:latin typeface="Menlo"/>
              </a:rPr>
              <a:t>* </a:t>
            </a:r>
            <a:r>
              <a:rPr lang="en-US" sz="800" dirty="0" err="1">
                <a:solidFill>
                  <a:srgbClr val="3C763D"/>
                </a:solidFill>
                <a:effectLst/>
                <a:latin typeface="Menlo"/>
              </a:rPr>
              <a:t>RelationalOperator</a:t>
            </a:r>
            <a:r>
              <a:rPr lang="en-US" sz="800" dirty="0">
                <a:solidFill>
                  <a:srgbClr val="3C763D"/>
                </a:solidFill>
                <a:effectLst/>
                <a:latin typeface="Menlo"/>
              </a:rPr>
              <a:t>: '&lt;S1&gt;/Relational Operator2'</a:t>
            </a:r>
            <a:br>
              <a:rPr lang="en-US" sz="800" dirty="0">
                <a:effectLst/>
                <a:latin typeface="Menlo"/>
              </a:rPr>
            </a:br>
            <a:endParaRPr lang="en-US" sz="800" dirty="0">
              <a:effectLst/>
              <a:latin typeface="Menlo"/>
            </a:endParaRPr>
          </a:p>
          <a:p>
            <a:pPr fontAlgn="base"/>
            <a:r>
              <a:rPr lang="en-US" sz="800" dirty="0">
                <a:solidFill>
                  <a:srgbClr val="3C763D"/>
                </a:solidFill>
                <a:effectLst/>
                <a:latin typeface="Menlo"/>
              </a:rPr>
              <a:t>* </a:t>
            </a:r>
            <a:r>
              <a:rPr lang="en-US" sz="800" dirty="0" err="1">
                <a:solidFill>
                  <a:srgbClr val="3C763D"/>
                </a:solidFill>
                <a:effectLst/>
                <a:latin typeface="Menlo"/>
              </a:rPr>
              <a:t>RelationalOperator</a:t>
            </a:r>
            <a:r>
              <a:rPr lang="en-US" sz="800" dirty="0">
                <a:solidFill>
                  <a:srgbClr val="3C763D"/>
                </a:solidFill>
                <a:effectLst/>
                <a:latin typeface="Menlo"/>
              </a:rPr>
              <a:t>: '&lt;S1&gt;/Relational Operator3'</a:t>
            </a:r>
            <a:br>
              <a:rPr lang="en-US" sz="800" dirty="0">
                <a:effectLst/>
                <a:latin typeface="Menlo"/>
              </a:rPr>
            </a:br>
            <a:endParaRPr lang="en-US" sz="800" dirty="0">
              <a:effectLst/>
              <a:latin typeface="Menlo"/>
            </a:endParaRPr>
          </a:p>
          <a:p>
            <a:pPr fontAlgn="base"/>
            <a:r>
              <a:rPr lang="en-US" sz="800" dirty="0">
                <a:solidFill>
                  <a:srgbClr val="3C763D"/>
                </a:solidFill>
                <a:effectLst/>
                <a:latin typeface="Menlo"/>
              </a:rPr>
              <a:t>*/</a:t>
            </a:r>
            <a:br>
              <a:rPr lang="en-US" sz="800" dirty="0">
                <a:effectLst/>
                <a:latin typeface="Menlo"/>
              </a:rPr>
            </a:br>
            <a:endParaRPr lang="en-US" sz="800" dirty="0">
              <a:effectLst/>
              <a:latin typeface="Menlo"/>
            </a:endParaRPr>
          </a:p>
          <a:p>
            <a:pPr fontAlgn="base"/>
            <a:r>
              <a:rPr lang="en-US" sz="800" dirty="0">
                <a:solidFill>
                  <a:srgbClr val="000080"/>
                </a:solidFill>
                <a:effectLst/>
                <a:latin typeface="Menlo"/>
              </a:rPr>
              <a:t>rtY</a:t>
            </a:r>
            <a:r>
              <a:rPr lang="en-US" sz="800" dirty="0">
                <a:effectLst/>
                <a:latin typeface="Menlo"/>
              </a:rPr>
              <a:t>.</a:t>
            </a:r>
            <a:r>
              <a:rPr lang="en-US" sz="800" dirty="0">
                <a:solidFill>
                  <a:srgbClr val="000080"/>
                </a:solidFill>
                <a:effectLst/>
                <a:latin typeface="Menlo"/>
              </a:rPr>
              <a:t>APP_SENSOR2_FAILURE</a:t>
            </a:r>
            <a:r>
              <a:rPr lang="en-US" sz="800" dirty="0">
                <a:effectLst/>
                <a:latin typeface="Menlo"/>
              </a:rPr>
              <a:t> = ((</a:t>
            </a:r>
            <a:r>
              <a:rPr lang="en-US" sz="800" dirty="0">
                <a:solidFill>
                  <a:srgbClr val="000080"/>
                </a:solidFill>
                <a:effectLst/>
                <a:latin typeface="Menlo"/>
              </a:rPr>
              <a:t>rtU</a:t>
            </a:r>
            <a:r>
              <a:rPr lang="en-US" sz="800" dirty="0">
                <a:effectLst/>
                <a:latin typeface="Menlo"/>
              </a:rPr>
              <a:t>.</a:t>
            </a:r>
            <a:r>
              <a:rPr lang="en-US" sz="800" dirty="0">
                <a:solidFill>
                  <a:srgbClr val="000080"/>
                </a:solidFill>
                <a:effectLst/>
                <a:latin typeface="Menlo"/>
              </a:rPr>
              <a:t>APP_VSENSOR2</a:t>
            </a:r>
            <a:r>
              <a:rPr lang="en-US" sz="800" dirty="0">
                <a:effectLst/>
                <a:latin typeface="Menlo"/>
              </a:rPr>
              <a:t> &gt; 4.5) || (</a:t>
            </a:r>
            <a:r>
              <a:rPr lang="en-US" sz="800" dirty="0">
                <a:solidFill>
                  <a:srgbClr val="000080"/>
                </a:solidFill>
                <a:effectLst/>
                <a:latin typeface="Menlo"/>
              </a:rPr>
              <a:t>rtU</a:t>
            </a:r>
            <a:r>
              <a:rPr lang="en-US" sz="800" dirty="0">
                <a:effectLst/>
                <a:latin typeface="Menlo"/>
              </a:rPr>
              <a:t>.</a:t>
            </a:r>
            <a:r>
              <a:rPr lang="en-US" sz="800" dirty="0">
                <a:solidFill>
                  <a:srgbClr val="000080"/>
                </a:solidFill>
                <a:effectLst/>
                <a:latin typeface="Menlo"/>
              </a:rPr>
              <a:t>APP_VSENSOR2</a:t>
            </a:r>
            <a:r>
              <a:rPr lang="en-US" sz="800" dirty="0">
                <a:effectLst/>
                <a:latin typeface="Menlo"/>
              </a:rPr>
              <a:t> &lt; 0.5));</a:t>
            </a:r>
            <a:br>
              <a:rPr lang="en-US" sz="800" dirty="0">
                <a:effectLst/>
                <a:latin typeface="Menlo"/>
              </a:rPr>
            </a:br>
            <a:endParaRPr lang="en-US" sz="800" dirty="0">
              <a:effectLst/>
              <a:latin typeface="Menlo"/>
            </a:endParaRPr>
          </a:p>
          <a:p>
            <a:br>
              <a:rPr lang="en-US" sz="800" dirty="0">
                <a:effectLst/>
                <a:latin typeface="Menlo"/>
              </a:rPr>
            </a:br>
            <a:endParaRPr lang="en-US" sz="800" dirty="0"/>
          </a:p>
        </p:txBody>
      </p:sp>
      <p:sp>
        <p:nvSpPr>
          <p:cNvPr id="15" name="TextBox 14">
            <a:extLst>
              <a:ext uri="{FF2B5EF4-FFF2-40B4-BE49-F238E27FC236}">
                <a16:creationId xmlns:a16="http://schemas.microsoft.com/office/drawing/2014/main" id="{E7A491AE-B6EA-5465-2082-119F8AA81C3A}"/>
              </a:ext>
            </a:extLst>
          </p:cNvPr>
          <p:cNvSpPr txBox="1"/>
          <p:nvPr/>
        </p:nvSpPr>
        <p:spPr>
          <a:xfrm>
            <a:off x="9073331" y="1864285"/>
            <a:ext cx="2477726" cy="5047536"/>
          </a:xfrm>
          <a:prstGeom prst="rect">
            <a:avLst/>
          </a:prstGeom>
          <a:noFill/>
        </p:spPr>
        <p:txBody>
          <a:bodyPr wrap="square">
            <a:spAutoFit/>
          </a:bodyPr>
          <a:lstStyle/>
          <a:p>
            <a:pPr algn="l" fontAlgn="base"/>
            <a:r>
              <a:rPr lang="en-US" sz="700" b="0" i="0" dirty="0">
                <a:solidFill>
                  <a:srgbClr val="3C763D"/>
                </a:solidFill>
                <a:effectLst/>
                <a:latin typeface="Menlo"/>
              </a:rPr>
              <a:t>/* Outport: '&lt;Root&gt;/APP_COHERENCE_FAILURE' incorporates:</a:t>
            </a:r>
            <a:br>
              <a:rPr lang="en-US" sz="700" b="0" i="0" dirty="0">
                <a:solidFill>
                  <a:srgbClr val="444444"/>
                </a:solidFill>
                <a:effectLst/>
                <a:latin typeface="Menlo"/>
              </a:rPr>
            </a:br>
            <a:endParaRPr lang="en-US" sz="700" b="0" i="0" dirty="0">
              <a:solidFill>
                <a:srgbClr val="444444"/>
              </a:solidFill>
              <a:effectLst/>
              <a:latin typeface="Menlo"/>
            </a:endParaRPr>
          </a:p>
          <a:p>
            <a:pPr algn="l" fontAlgn="base"/>
            <a:r>
              <a:rPr lang="en-US" sz="700" b="0" i="0" dirty="0">
                <a:solidFill>
                  <a:srgbClr val="3C763D"/>
                </a:solidFill>
                <a:effectLst/>
                <a:latin typeface="Menlo"/>
              </a:rPr>
              <a:t>* Constant: '&lt;S1&gt;/Constant4'</a:t>
            </a:r>
            <a:br>
              <a:rPr lang="en-US" sz="700" b="0" i="0" dirty="0">
                <a:solidFill>
                  <a:srgbClr val="444444"/>
                </a:solidFill>
                <a:effectLst/>
                <a:latin typeface="Menlo"/>
              </a:rPr>
            </a:br>
            <a:endParaRPr lang="en-US" sz="700" b="0" i="0" dirty="0">
              <a:solidFill>
                <a:srgbClr val="444444"/>
              </a:solidFill>
              <a:effectLst/>
              <a:latin typeface="Menlo"/>
            </a:endParaRPr>
          </a:p>
          <a:p>
            <a:pPr algn="l" fontAlgn="base"/>
            <a:r>
              <a:rPr lang="en-US" sz="700" b="0" i="0" dirty="0">
                <a:solidFill>
                  <a:srgbClr val="3C763D"/>
                </a:solidFill>
                <a:effectLst/>
                <a:latin typeface="Menlo"/>
              </a:rPr>
              <a:t>* </a:t>
            </a:r>
            <a:r>
              <a:rPr lang="en-US" sz="700" b="0" i="0" dirty="0" err="1">
                <a:solidFill>
                  <a:srgbClr val="3C763D"/>
                </a:solidFill>
                <a:effectLst/>
                <a:latin typeface="Menlo"/>
              </a:rPr>
              <a:t>Inport</a:t>
            </a:r>
            <a:r>
              <a:rPr lang="en-US" sz="700" b="0" i="0" dirty="0">
                <a:solidFill>
                  <a:srgbClr val="3C763D"/>
                </a:solidFill>
                <a:effectLst/>
                <a:latin typeface="Menlo"/>
              </a:rPr>
              <a:t>: '&lt;Root&gt;/APP_VSENSOR1'</a:t>
            </a:r>
            <a:br>
              <a:rPr lang="en-US" sz="700" b="0" i="0" dirty="0">
                <a:solidFill>
                  <a:srgbClr val="444444"/>
                </a:solidFill>
                <a:effectLst/>
                <a:latin typeface="Menlo"/>
              </a:rPr>
            </a:br>
            <a:endParaRPr lang="en-US" sz="700" b="0" i="0" dirty="0">
              <a:solidFill>
                <a:srgbClr val="444444"/>
              </a:solidFill>
              <a:effectLst/>
              <a:latin typeface="Menlo"/>
            </a:endParaRPr>
          </a:p>
          <a:p>
            <a:pPr algn="l" fontAlgn="base"/>
            <a:r>
              <a:rPr lang="en-US" sz="700" b="0" i="0" dirty="0">
                <a:solidFill>
                  <a:srgbClr val="3C763D"/>
                </a:solidFill>
                <a:effectLst/>
                <a:latin typeface="Menlo"/>
              </a:rPr>
              <a:t>* </a:t>
            </a:r>
            <a:r>
              <a:rPr lang="en-US" sz="700" b="0" i="0" dirty="0" err="1">
                <a:solidFill>
                  <a:srgbClr val="3C763D"/>
                </a:solidFill>
                <a:effectLst/>
                <a:latin typeface="Menlo"/>
              </a:rPr>
              <a:t>Inport</a:t>
            </a:r>
            <a:r>
              <a:rPr lang="en-US" sz="700" b="0" i="0" dirty="0">
                <a:solidFill>
                  <a:srgbClr val="3C763D"/>
                </a:solidFill>
                <a:effectLst/>
                <a:latin typeface="Menlo"/>
              </a:rPr>
              <a:t>: '&lt;Root&gt;/APP_VSENSOR2'</a:t>
            </a:r>
            <a:br>
              <a:rPr lang="en-US" sz="700" b="0" i="0" dirty="0">
                <a:solidFill>
                  <a:srgbClr val="444444"/>
                </a:solidFill>
                <a:effectLst/>
                <a:latin typeface="Menlo"/>
              </a:rPr>
            </a:br>
            <a:endParaRPr lang="en-US" sz="700" b="0" i="0" dirty="0">
              <a:solidFill>
                <a:srgbClr val="444444"/>
              </a:solidFill>
              <a:effectLst/>
              <a:latin typeface="Menlo"/>
            </a:endParaRPr>
          </a:p>
          <a:p>
            <a:pPr algn="l" fontAlgn="base"/>
            <a:r>
              <a:rPr lang="en-US" sz="700" b="0" i="0" dirty="0">
                <a:solidFill>
                  <a:srgbClr val="3C763D"/>
                </a:solidFill>
                <a:effectLst/>
                <a:latin typeface="Menlo"/>
              </a:rPr>
              <a:t>* </a:t>
            </a:r>
            <a:r>
              <a:rPr lang="en-US" sz="700" b="0" i="0" dirty="0" err="1">
                <a:solidFill>
                  <a:srgbClr val="3C763D"/>
                </a:solidFill>
                <a:effectLst/>
                <a:latin typeface="Menlo"/>
              </a:rPr>
              <a:t>RelationalOperator</a:t>
            </a:r>
            <a:r>
              <a:rPr lang="en-US" sz="700" b="0" i="0" dirty="0">
                <a:solidFill>
                  <a:srgbClr val="3C763D"/>
                </a:solidFill>
                <a:effectLst/>
                <a:latin typeface="Menlo"/>
              </a:rPr>
              <a:t>: '&lt;S1&gt;/Relational Operator4'</a:t>
            </a:r>
            <a:br>
              <a:rPr lang="en-US" sz="700" b="0" i="0" dirty="0">
                <a:solidFill>
                  <a:srgbClr val="444444"/>
                </a:solidFill>
                <a:effectLst/>
                <a:latin typeface="Menlo"/>
              </a:rPr>
            </a:br>
            <a:endParaRPr lang="en-US" sz="700" b="0" i="0" dirty="0">
              <a:solidFill>
                <a:srgbClr val="444444"/>
              </a:solidFill>
              <a:effectLst/>
              <a:latin typeface="Menlo"/>
            </a:endParaRPr>
          </a:p>
          <a:p>
            <a:pPr algn="l" fontAlgn="base"/>
            <a:r>
              <a:rPr lang="en-US" sz="700" b="0" i="0" dirty="0">
                <a:solidFill>
                  <a:srgbClr val="3C763D"/>
                </a:solidFill>
                <a:effectLst/>
                <a:latin typeface="Menlo"/>
              </a:rPr>
              <a:t>* Sum: '&lt;S1&gt;/Sum'</a:t>
            </a:r>
            <a:br>
              <a:rPr lang="en-US" sz="700" b="0" i="0" dirty="0">
                <a:solidFill>
                  <a:srgbClr val="444444"/>
                </a:solidFill>
                <a:effectLst/>
                <a:latin typeface="Menlo"/>
              </a:rPr>
            </a:br>
            <a:endParaRPr lang="en-US" sz="700" b="0" i="0" dirty="0">
              <a:solidFill>
                <a:srgbClr val="444444"/>
              </a:solidFill>
              <a:effectLst/>
              <a:latin typeface="Menlo"/>
            </a:endParaRPr>
          </a:p>
          <a:p>
            <a:pPr algn="l" fontAlgn="base"/>
            <a:r>
              <a:rPr lang="en-US" sz="700" b="0" i="0" dirty="0">
                <a:solidFill>
                  <a:srgbClr val="3C763D"/>
                </a:solidFill>
                <a:effectLst/>
                <a:latin typeface="Menlo"/>
              </a:rPr>
              <a:t>*/</a:t>
            </a:r>
            <a:br>
              <a:rPr lang="en-US" sz="700" b="0" i="0" dirty="0">
                <a:solidFill>
                  <a:srgbClr val="444444"/>
                </a:solidFill>
                <a:effectLst/>
                <a:latin typeface="Menlo"/>
              </a:rPr>
            </a:br>
            <a:endParaRPr lang="en-US" sz="700" b="0" i="0" dirty="0">
              <a:solidFill>
                <a:srgbClr val="444444"/>
              </a:solidFill>
              <a:effectLst/>
              <a:latin typeface="Menlo"/>
            </a:endParaRPr>
          </a:p>
          <a:p>
            <a:pPr algn="l" fontAlgn="base"/>
            <a:r>
              <a:rPr lang="en-US" sz="700" b="0" i="0" dirty="0" err="1">
                <a:solidFill>
                  <a:srgbClr val="000080"/>
                </a:solidFill>
                <a:effectLst/>
                <a:latin typeface="Menlo"/>
              </a:rPr>
              <a:t>rtY</a:t>
            </a:r>
            <a:r>
              <a:rPr lang="en-US" sz="700" b="0" i="0" dirty="0" err="1">
                <a:solidFill>
                  <a:srgbClr val="444444"/>
                </a:solidFill>
                <a:effectLst/>
                <a:latin typeface="Menlo"/>
              </a:rPr>
              <a:t>.</a:t>
            </a:r>
            <a:r>
              <a:rPr lang="en-US" sz="700" b="0" i="0" dirty="0" err="1">
                <a:solidFill>
                  <a:srgbClr val="000080"/>
                </a:solidFill>
                <a:effectLst/>
                <a:latin typeface="Menlo"/>
              </a:rPr>
              <a:t>APP_COHERENCE_FAILURE</a:t>
            </a:r>
            <a:r>
              <a:rPr lang="en-US" sz="700" b="0" i="0" dirty="0">
                <a:solidFill>
                  <a:srgbClr val="444444"/>
                </a:solidFill>
                <a:effectLst/>
                <a:latin typeface="Menlo"/>
              </a:rPr>
              <a:t> = (</a:t>
            </a:r>
            <a:r>
              <a:rPr lang="en-US" sz="700" b="0" i="0" dirty="0">
                <a:solidFill>
                  <a:srgbClr val="000080"/>
                </a:solidFill>
                <a:effectLst/>
                <a:latin typeface="Menlo"/>
              </a:rPr>
              <a:t>rtU</a:t>
            </a:r>
            <a:r>
              <a:rPr lang="en-US" sz="700" b="0" i="0" dirty="0">
                <a:solidFill>
                  <a:srgbClr val="444444"/>
                </a:solidFill>
                <a:effectLst/>
                <a:latin typeface="Menlo"/>
              </a:rPr>
              <a:t>.</a:t>
            </a:r>
            <a:r>
              <a:rPr lang="en-US" sz="700" b="0" i="0" dirty="0">
                <a:solidFill>
                  <a:srgbClr val="000080"/>
                </a:solidFill>
                <a:effectLst/>
                <a:latin typeface="Menlo"/>
              </a:rPr>
              <a:t>APP_VSENSOR1</a:t>
            </a:r>
            <a:r>
              <a:rPr lang="en-US" sz="700" b="0" i="0" dirty="0">
                <a:solidFill>
                  <a:srgbClr val="444444"/>
                </a:solidFill>
                <a:effectLst/>
                <a:latin typeface="Menlo"/>
              </a:rPr>
              <a:t> + </a:t>
            </a:r>
            <a:r>
              <a:rPr lang="en-US" sz="700" b="0" i="0" dirty="0">
                <a:solidFill>
                  <a:srgbClr val="000080"/>
                </a:solidFill>
                <a:effectLst/>
                <a:latin typeface="Menlo"/>
              </a:rPr>
              <a:t>rtU</a:t>
            </a:r>
            <a:r>
              <a:rPr lang="en-US" sz="700" b="0" i="0" dirty="0">
                <a:solidFill>
                  <a:srgbClr val="444444"/>
                </a:solidFill>
                <a:effectLst/>
                <a:latin typeface="Menlo"/>
              </a:rPr>
              <a:t>.</a:t>
            </a:r>
            <a:r>
              <a:rPr lang="en-US" sz="700" b="0" i="0" dirty="0">
                <a:solidFill>
                  <a:srgbClr val="000080"/>
                </a:solidFill>
                <a:effectLst/>
                <a:latin typeface="Menlo"/>
              </a:rPr>
              <a:t>APP_VSENSOR2</a:t>
            </a:r>
            <a:r>
              <a:rPr lang="en-US" sz="700" b="0" i="0" dirty="0">
                <a:solidFill>
                  <a:srgbClr val="444444"/>
                </a:solidFill>
                <a:effectLst/>
                <a:latin typeface="Menlo"/>
              </a:rPr>
              <a:t> != 5.0);</a:t>
            </a:r>
            <a:br>
              <a:rPr lang="en-US" sz="700" b="0" i="0" dirty="0">
                <a:solidFill>
                  <a:srgbClr val="444444"/>
                </a:solidFill>
                <a:effectLst/>
                <a:latin typeface="Menlo"/>
              </a:rPr>
            </a:br>
            <a:endParaRPr lang="en-US" sz="700" b="0" i="0" dirty="0">
              <a:solidFill>
                <a:srgbClr val="444444"/>
              </a:solidFill>
              <a:effectLst/>
              <a:latin typeface="Menlo"/>
            </a:endParaRPr>
          </a:p>
          <a:p>
            <a:pPr algn="l" fontAlgn="base"/>
            <a:br>
              <a:rPr lang="en-US" sz="700" b="0" i="0" dirty="0">
                <a:solidFill>
                  <a:srgbClr val="444444"/>
                </a:solidFill>
                <a:effectLst/>
                <a:latin typeface="Menlo"/>
              </a:rPr>
            </a:br>
            <a:endParaRPr lang="en-US" sz="700" b="0" i="0" dirty="0">
              <a:solidFill>
                <a:srgbClr val="444444"/>
              </a:solidFill>
              <a:effectLst/>
              <a:latin typeface="Menlo"/>
            </a:endParaRPr>
          </a:p>
          <a:p>
            <a:pPr algn="l" fontAlgn="base"/>
            <a:r>
              <a:rPr lang="en-US" sz="700" b="0" i="0" dirty="0">
                <a:solidFill>
                  <a:srgbClr val="3C763D"/>
                </a:solidFill>
                <a:effectLst/>
                <a:latin typeface="Menlo"/>
              </a:rPr>
              <a:t>/* End of Outputs for </a:t>
            </a:r>
            <a:r>
              <a:rPr lang="en-US" sz="700" b="0" i="0" dirty="0" err="1">
                <a:solidFill>
                  <a:srgbClr val="3C763D"/>
                </a:solidFill>
                <a:effectLst/>
                <a:latin typeface="Menlo"/>
              </a:rPr>
              <a:t>SubSystem</a:t>
            </a:r>
            <a:r>
              <a:rPr lang="en-US" sz="700" b="0" i="0" dirty="0">
                <a:solidFill>
                  <a:srgbClr val="3C763D"/>
                </a:solidFill>
                <a:effectLst/>
                <a:latin typeface="Menlo"/>
              </a:rPr>
              <a:t>: '&lt;Root&gt;/</a:t>
            </a:r>
            <a:r>
              <a:rPr lang="en-US" sz="700" b="0" i="0" dirty="0" err="1">
                <a:solidFill>
                  <a:srgbClr val="3C763D"/>
                </a:solidFill>
                <a:effectLst/>
                <a:latin typeface="Menlo"/>
              </a:rPr>
              <a:t>APP_Coherency</a:t>
            </a:r>
            <a:r>
              <a:rPr lang="en-US" sz="700" b="0" i="0" dirty="0">
                <a:solidFill>
                  <a:srgbClr val="3C763D"/>
                </a:solidFill>
                <a:effectLst/>
                <a:latin typeface="Menlo"/>
              </a:rPr>
              <a:t>' */</a:t>
            </a:r>
            <a:br>
              <a:rPr lang="en-US" sz="700" b="0" i="0" dirty="0">
                <a:solidFill>
                  <a:srgbClr val="444444"/>
                </a:solidFill>
                <a:effectLst/>
                <a:latin typeface="Menlo"/>
              </a:rPr>
            </a:br>
            <a:endParaRPr lang="en-US" sz="700" b="0" i="0" dirty="0">
              <a:solidFill>
                <a:srgbClr val="444444"/>
              </a:solidFill>
              <a:effectLst/>
              <a:latin typeface="Menlo"/>
            </a:endParaRPr>
          </a:p>
          <a:p>
            <a:pPr algn="l" fontAlgn="base"/>
            <a:r>
              <a:rPr lang="en-US" sz="700" b="1" i="0" dirty="0">
                <a:solidFill>
                  <a:srgbClr val="112266"/>
                </a:solidFill>
                <a:effectLst/>
                <a:latin typeface="Menlo"/>
              </a:rPr>
              <a:t>}</a:t>
            </a:r>
            <a:br>
              <a:rPr lang="en-US" sz="700" b="0" i="0" dirty="0">
                <a:solidFill>
                  <a:srgbClr val="444444"/>
                </a:solidFill>
                <a:effectLst/>
                <a:latin typeface="Menlo"/>
              </a:rPr>
            </a:br>
            <a:endParaRPr lang="en-US" sz="700" b="0" i="0" dirty="0">
              <a:solidFill>
                <a:srgbClr val="444444"/>
              </a:solidFill>
              <a:effectLst/>
              <a:latin typeface="Menlo"/>
            </a:endParaRPr>
          </a:p>
          <a:p>
            <a:pPr algn="l" fontAlgn="base"/>
            <a:br>
              <a:rPr lang="en-US" sz="700" b="0" i="0" dirty="0">
                <a:solidFill>
                  <a:srgbClr val="444444"/>
                </a:solidFill>
                <a:effectLst/>
                <a:latin typeface="Menlo"/>
              </a:rPr>
            </a:br>
            <a:endParaRPr lang="en-US" sz="700" b="0" i="0" dirty="0">
              <a:solidFill>
                <a:srgbClr val="444444"/>
              </a:solidFill>
              <a:effectLst/>
              <a:latin typeface="Menlo"/>
            </a:endParaRPr>
          </a:p>
          <a:p>
            <a:pPr algn="l" fontAlgn="base"/>
            <a:r>
              <a:rPr lang="en-US" sz="700" b="0" i="0" dirty="0">
                <a:solidFill>
                  <a:srgbClr val="3C763D"/>
                </a:solidFill>
                <a:effectLst/>
                <a:latin typeface="Menlo"/>
              </a:rPr>
              <a:t>/* Model initialize function */</a:t>
            </a:r>
            <a:br>
              <a:rPr lang="en-US" sz="700" b="0" i="0" dirty="0">
                <a:solidFill>
                  <a:srgbClr val="444444"/>
                </a:solidFill>
                <a:effectLst/>
                <a:latin typeface="Menlo"/>
              </a:rPr>
            </a:br>
            <a:endParaRPr lang="en-US" sz="700" b="0" i="0" dirty="0">
              <a:solidFill>
                <a:srgbClr val="444444"/>
              </a:solidFill>
              <a:effectLst/>
              <a:latin typeface="Menlo"/>
            </a:endParaRPr>
          </a:p>
          <a:p>
            <a:pPr algn="l" fontAlgn="base"/>
            <a:r>
              <a:rPr lang="en-US" sz="700" b="0" i="0" dirty="0">
                <a:solidFill>
                  <a:srgbClr val="800080"/>
                </a:solidFill>
                <a:effectLst/>
                <a:latin typeface="Menlo"/>
              </a:rPr>
              <a:t>void</a:t>
            </a:r>
            <a:r>
              <a:rPr lang="en-US" sz="700" b="0" i="0" dirty="0">
                <a:solidFill>
                  <a:srgbClr val="444444"/>
                </a:solidFill>
                <a:effectLst/>
                <a:latin typeface="Menlo"/>
              </a:rPr>
              <a:t> </a:t>
            </a:r>
            <a:r>
              <a:rPr lang="en-US" sz="700" b="0" i="0" dirty="0">
                <a:solidFill>
                  <a:srgbClr val="0000FF"/>
                </a:solidFill>
                <a:effectLst/>
                <a:latin typeface="Menlo"/>
              </a:rPr>
              <a:t>APP_Coherency0_initialize</a:t>
            </a:r>
            <a:r>
              <a:rPr lang="en-US" sz="700" b="0" i="0" dirty="0">
                <a:solidFill>
                  <a:srgbClr val="444444"/>
                </a:solidFill>
                <a:effectLst/>
                <a:latin typeface="Menlo"/>
              </a:rPr>
              <a:t>(</a:t>
            </a:r>
            <a:r>
              <a:rPr lang="en-US" sz="700" b="0" i="0" dirty="0">
                <a:solidFill>
                  <a:srgbClr val="800080"/>
                </a:solidFill>
                <a:effectLst/>
                <a:latin typeface="Menlo"/>
              </a:rPr>
              <a:t>void</a:t>
            </a:r>
            <a:r>
              <a:rPr lang="en-US" sz="700" b="0" i="0" dirty="0">
                <a:solidFill>
                  <a:srgbClr val="444444"/>
                </a:solidFill>
                <a:effectLst/>
                <a:latin typeface="Menlo"/>
              </a:rPr>
              <a:t>)</a:t>
            </a:r>
            <a:br>
              <a:rPr lang="en-US" sz="700" b="0" i="0" dirty="0">
                <a:solidFill>
                  <a:srgbClr val="444444"/>
                </a:solidFill>
                <a:effectLst/>
                <a:latin typeface="Menlo"/>
              </a:rPr>
            </a:br>
            <a:endParaRPr lang="en-US" sz="700" b="0" i="0" dirty="0">
              <a:solidFill>
                <a:srgbClr val="444444"/>
              </a:solidFill>
              <a:effectLst/>
              <a:latin typeface="Menlo"/>
            </a:endParaRPr>
          </a:p>
          <a:p>
            <a:pPr algn="l" fontAlgn="base"/>
            <a:r>
              <a:rPr lang="en-US" sz="700" b="1" i="0" dirty="0">
                <a:solidFill>
                  <a:srgbClr val="112266"/>
                </a:solidFill>
                <a:effectLst/>
                <a:latin typeface="Menlo"/>
              </a:rPr>
              <a:t>{</a:t>
            </a:r>
            <a:br>
              <a:rPr lang="en-US" sz="700" b="0" i="0" dirty="0">
                <a:solidFill>
                  <a:srgbClr val="444444"/>
                </a:solidFill>
                <a:effectLst/>
                <a:latin typeface="Menlo"/>
              </a:rPr>
            </a:br>
            <a:endParaRPr lang="en-US" sz="700" b="0" i="0" dirty="0">
              <a:solidFill>
                <a:srgbClr val="444444"/>
              </a:solidFill>
              <a:effectLst/>
              <a:latin typeface="Menlo"/>
            </a:endParaRPr>
          </a:p>
          <a:p>
            <a:pPr algn="l" fontAlgn="base"/>
            <a:r>
              <a:rPr lang="en-US" sz="700" b="0" i="0" dirty="0">
                <a:solidFill>
                  <a:srgbClr val="3C763D"/>
                </a:solidFill>
                <a:effectLst/>
                <a:latin typeface="Menlo"/>
              </a:rPr>
              <a:t>/* (no initialization code required) */</a:t>
            </a:r>
            <a:br>
              <a:rPr lang="en-US" sz="700" b="0" i="0" dirty="0">
                <a:solidFill>
                  <a:srgbClr val="444444"/>
                </a:solidFill>
                <a:effectLst/>
                <a:latin typeface="Menlo"/>
              </a:rPr>
            </a:br>
            <a:endParaRPr lang="en-US" sz="700" b="0" i="0" dirty="0">
              <a:solidFill>
                <a:srgbClr val="444444"/>
              </a:solidFill>
              <a:effectLst/>
              <a:latin typeface="Menlo"/>
            </a:endParaRPr>
          </a:p>
          <a:p>
            <a:pPr algn="l" fontAlgn="base"/>
            <a:r>
              <a:rPr lang="en-US" sz="700" b="1" i="0" dirty="0">
                <a:solidFill>
                  <a:srgbClr val="112266"/>
                </a:solidFill>
                <a:effectLst/>
                <a:latin typeface="Menlo"/>
              </a:rPr>
              <a:t>}</a:t>
            </a:r>
            <a:br>
              <a:rPr lang="en-US" sz="700" b="0" i="0" dirty="0">
                <a:solidFill>
                  <a:srgbClr val="444444"/>
                </a:solidFill>
                <a:effectLst/>
                <a:latin typeface="Menlo"/>
              </a:rPr>
            </a:br>
            <a:endParaRPr lang="en-US" sz="700" b="0" i="0" dirty="0">
              <a:solidFill>
                <a:srgbClr val="444444"/>
              </a:solidFill>
              <a:effectLst/>
              <a:latin typeface="Menlo"/>
            </a:endParaRPr>
          </a:p>
          <a:p>
            <a:pPr algn="l" fontAlgn="base"/>
            <a:br>
              <a:rPr lang="en-US" sz="700" b="0" i="0" dirty="0">
                <a:solidFill>
                  <a:srgbClr val="444444"/>
                </a:solidFill>
                <a:effectLst/>
                <a:latin typeface="Menlo"/>
              </a:rPr>
            </a:br>
            <a:endParaRPr lang="en-US" sz="700" b="0" i="0" dirty="0">
              <a:solidFill>
                <a:srgbClr val="444444"/>
              </a:solidFill>
              <a:effectLst/>
              <a:latin typeface="Menlo"/>
            </a:endParaRPr>
          </a:p>
          <a:p>
            <a:pPr algn="l" fontAlgn="base"/>
            <a:r>
              <a:rPr lang="en-US" sz="700" b="0" i="0" dirty="0">
                <a:solidFill>
                  <a:srgbClr val="3C763D"/>
                </a:solidFill>
                <a:effectLst/>
                <a:latin typeface="Menlo"/>
              </a:rPr>
              <a:t>/*</a:t>
            </a:r>
            <a:br>
              <a:rPr lang="en-US" sz="700" b="0" i="0" dirty="0">
                <a:solidFill>
                  <a:srgbClr val="444444"/>
                </a:solidFill>
                <a:effectLst/>
                <a:latin typeface="Menlo"/>
              </a:rPr>
            </a:br>
            <a:endParaRPr lang="en-US" sz="700" b="0" i="0" dirty="0">
              <a:solidFill>
                <a:srgbClr val="444444"/>
              </a:solidFill>
              <a:effectLst/>
              <a:latin typeface="Menlo"/>
            </a:endParaRPr>
          </a:p>
          <a:p>
            <a:pPr algn="l" fontAlgn="base"/>
            <a:r>
              <a:rPr lang="en-US" sz="700" b="0" i="0" dirty="0">
                <a:solidFill>
                  <a:srgbClr val="3C763D"/>
                </a:solidFill>
                <a:effectLst/>
                <a:latin typeface="Menlo"/>
              </a:rPr>
              <a:t>* File trailer for generated code.</a:t>
            </a:r>
            <a:br>
              <a:rPr lang="en-US" sz="700" b="0" i="0" dirty="0">
                <a:solidFill>
                  <a:srgbClr val="444444"/>
                </a:solidFill>
                <a:effectLst/>
                <a:latin typeface="Menlo"/>
              </a:rPr>
            </a:br>
            <a:endParaRPr lang="en-US" sz="700" b="0" i="0" dirty="0">
              <a:solidFill>
                <a:srgbClr val="444444"/>
              </a:solidFill>
              <a:effectLst/>
              <a:latin typeface="Menlo"/>
            </a:endParaRPr>
          </a:p>
          <a:p>
            <a:pPr algn="l" fontAlgn="base"/>
            <a:r>
              <a:rPr lang="en-US" sz="700" b="0" i="0" dirty="0">
                <a:solidFill>
                  <a:srgbClr val="3C763D"/>
                </a:solidFill>
                <a:effectLst/>
                <a:latin typeface="Menlo"/>
              </a:rPr>
              <a:t>*</a:t>
            </a:r>
            <a:br>
              <a:rPr lang="en-US" sz="700" b="0" i="0" dirty="0">
                <a:solidFill>
                  <a:srgbClr val="444444"/>
                </a:solidFill>
                <a:effectLst/>
                <a:latin typeface="Menlo"/>
              </a:rPr>
            </a:br>
            <a:endParaRPr lang="en-US" sz="700" b="0" i="0" dirty="0">
              <a:solidFill>
                <a:srgbClr val="444444"/>
              </a:solidFill>
              <a:effectLst/>
              <a:latin typeface="Menlo"/>
            </a:endParaRPr>
          </a:p>
          <a:p>
            <a:pPr algn="l" fontAlgn="base"/>
            <a:r>
              <a:rPr lang="en-US" sz="700" b="0" i="0" dirty="0">
                <a:solidFill>
                  <a:srgbClr val="3C763D"/>
                </a:solidFill>
                <a:effectLst/>
                <a:latin typeface="Menlo"/>
              </a:rPr>
              <a:t>* [EOF]</a:t>
            </a:r>
            <a:br>
              <a:rPr lang="en-US" sz="700" b="0" i="0" dirty="0">
                <a:solidFill>
                  <a:srgbClr val="444444"/>
                </a:solidFill>
                <a:effectLst/>
                <a:latin typeface="Menlo"/>
              </a:rPr>
            </a:br>
            <a:endParaRPr lang="en-US" sz="700" b="0" i="0" dirty="0">
              <a:solidFill>
                <a:srgbClr val="444444"/>
              </a:solidFill>
              <a:effectLst/>
              <a:latin typeface="Menlo"/>
            </a:endParaRPr>
          </a:p>
          <a:p>
            <a:pPr algn="l" fontAlgn="base"/>
            <a:r>
              <a:rPr lang="en-US" sz="700" b="0" i="0" dirty="0">
                <a:solidFill>
                  <a:srgbClr val="3C763D"/>
                </a:solidFill>
                <a:effectLst/>
                <a:latin typeface="Menlo"/>
              </a:rPr>
              <a:t>*/</a:t>
            </a:r>
            <a:endParaRPr lang="en-US" sz="700" b="0" i="0" dirty="0">
              <a:solidFill>
                <a:srgbClr val="444444"/>
              </a:solidFill>
              <a:effectLst/>
              <a:latin typeface="Menlo"/>
            </a:endParaRPr>
          </a:p>
        </p:txBody>
      </p:sp>
    </p:spTree>
    <p:extLst>
      <p:ext uri="{BB962C8B-B14F-4D97-AF65-F5344CB8AC3E}">
        <p14:creationId xmlns:p14="http://schemas.microsoft.com/office/powerpoint/2010/main" val="604491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14F53C-72E9-5798-CFF4-27D280C4400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274E1A8-3250-49D4-7AEA-58F1D1D7C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a:extLst>
              <a:ext uri="{FF2B5EF4-FFF2-40B4-BE49-F238E27FC236}">
                <a16:creationId xmlns:a16="http://schemas.microsoft.com/office/drawing/2014/main" id="{E9093C6C-269E-8D2C-0A4E-B77153B6A6F0}"/>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20" y="0"/>
            <a:ext cx="12191980" cy="6857990"/>
          </a:xfrm>
          <a:prstGeom prst="rect">
            <a:avLst/>
          </a:prstGeom>
        </p:spPr>
      </p:pic>
      <p:grpSp>
        <p:nvGrpSpPr>
          <p:cNvPr id="15" name="Group 14">
            <a:extLst>
              <a:ext uri="{FF2B5EF4-FFF2-40B4-BE49-F238E27FC236}">
                <a16:creationId xmlns:a16="http://schemas.microsoft.com/office/drawing/2014/main" id="{699CF6E8-C127-E2A6-919A-20C4A75E81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A1AA125-40B2-934B-7D01-370319A5CD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DCA60161-93C2-8176-0737-1032FF1C9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0C21857D-1011-96B4-474D-1D7A53B16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10" name="Content Placeholder 9" descr="A qr code with a cat&#10;&#10;AI-generated content may be incorrect.">
            <a:extLst>
              <a:ext uri="{FF2B5EF4-FFF2-40B4-BE49-F238E27FC236}">
                <a16:creationId xmlns:a16="http://schemas.microsoft.com/office/drawing/2014/main" id="{8B995AB6-F238-A7C3-1823-9EED4AAC930F}"/>
              </a:ext>
            </a:extLst>
          </p:cNvPr>
          <p:cNvPicPr>
            <a:picLocks noGrp="1" noChangeAspect="1"/>
          </p:cNvPicPr>
          <p:nvPr>
            <p:ph idx="1"/>
          </p:nvPr>
        </p:nvPicPr>
        <p:blipFill>
          <a:blip r:embed="rId5"/>
          <a:stretch>
            <a:fillRect/>
          </a:stretch>
        </p:blipFill>
        <p:spPr>
          <a:xfrm>
            <a:off x="2422525" y="2181225"/>
            <a:ext cx="3678238" cy="3678238"/>
          </a:xfrm>
        </p:spPr>
      </p:pic>
      <p:sp>
        <p:nvSpPr>
          <p:cNvPr id="7" name="Title 6">
            <a:extLst>
              <a:ext uri="{FF2B5EF4-FFF2-40B4-BE49-F238E27FC236}">
                <a16:creationId xmlns:a16="http://schemas.microsoft.com/office/drawing/2014/main" id="{E2E85955-B74C-5667-6942-B7A40E5B2487}"/>
              </a:ext>
            </a:extLst>
          </p:cNvPr>
          <p:cNvSpPr>
            <a:spLocks noGrp="1"/>
          </p:cNvSpPr>
          <p:nvPr>
            <p:ph type="title"/>
          </p:nvPr>
        </p:nvSpPr>
        <p:spPr>
          <a:xfrm>
            <a:off x="581192" y="702155"/>
            <a:ext cx="7360540" cy="1313457"/>
          </a:xfrm>
        </p:spPr>
        <p:txBody>
          <a:bodyPr>
            <a:normAutofit fontScale="90000"/>
          </a:bodyPr>
          <a:lstStyle/>
          <a:p>
            <a:pPr algn="ctr"/>
            <a:r>
              <a:rPr lang="en-US" sz="3600" b="1" dirty="0">
                <a:effectLst>
                  <a:outerShdw blurRad="38100" dist="38100" dir="2700000" algn="tl">
                    <a:srgbClr val="000000">
                      <a:alpha val="43137"/>
                    </a:srgbClr>
                  </a:outerShdw>
                </a:effectLst>
              </a:rPr>
              <a:t>Thank YOU </a:t>
            </a:r>
            <a:r>
              <a:rPr lang="en-US" sz="3600" b="1" dirty="0">
                <a:effectLst>
                  <a:outerShdw blurRad="38100" dist="38100" dir="2700000" algn="tl">
                    <a:srgbClr val="000000">
                      <a:alpha val="43137"/>
                    </a:srgbClr>
                  </a:outerShdw>
                </a:effectLst>
                <a:latin typeface="Segoe UI Emoji" panose="020B0502040204020203" pitchFamily="34" charset="0"/>
                <a:ea typeface="Segoe UI Emoji" panose="020B0502040204020203" pitchFamily="34" charset="0"/>
              </a:rPr>
              <a:t>😇🤗🌹</a:t>
            </a:r>
            <a:br>
              <a:rPr lang="en-US" dirty="0">
                <a:latin typeface="Segoe UI Emoji" panose="020B0502040204020203" pitchFamily="34" charset="0"/>
                <a:ea typeface="Segoe UI Emoji" panose="020B0502040204020203" pitchFamily="34" charset="0"/>
              </a:rPr>
            </a:br>
            <a:br>
              <a:rPr lang="en-US" dirty="0">
                <a:latin typeface="Segoe UI Emoji" panose="020B0502040204020203" pitchFamily="34" charset="0"/>
                <a:ea typeface="Segoe UI Emoji" panose="020B0502040204020203" pitchFamily="34" charset="0"/>
              </a:rPr>
            </a:br>
            <a:r>
              <a:rPr lang="en-US" dirty="0">
                <a:latin typeface="Segoe UI Emoji" panose="020B0502040204020203" pitchFamily="34" charset="0"/>
                <a:ea typeface="Segoe UI Emoji" panose="020B0502040204020203" pitchFamily="34" charset="0"/>
              </a:rPr>
              <a:t>Project GitHub repo QR Code</a:t>
            </a:r>
            <a:endParaRPr lang="en-US" dirty="0"/>
          </a:p>
        </p:txBody>
      </p:sp>
    </p:spTree>
    <p:extLst>
      <p:ext uri="{BB962C8B-B14F-4D97-AF65-F5344CB8AC3E}">
        <p14:creationId xmlns:p14="http://schemas.microsoft.com/office/powerpoint/2010/main" val="2531151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447817" y="5280685"/>
            <a:ext cx="11523407" cy="718870"/>
          </a:xfrm>
        </p:spPr>
        <p:txBody>
          <a:bodyPr>
            <a:noAutofit/>
          </a:bodyPr>
          <a:lstStyle/>
          <a:p>
            <a:r>
              <a:rPr lang="en-US" sz="2400" b="1" dirty="0"/>
              <a:t>MBD Engineer vs. Embedded Engineer: Which Path Suits You?</a:t>
            </a:r>
            <a:r>
              <a:rPr lang="en-US" sz="2400" dirty="0"/>
              <a:t> 🤔</a:t>
            </a:r>
            <a:endParaRPr lang="en-US" sz="2400" dirty="0">
              <a:solidFill>
                <a:srgbClr val="FFFEFF"/>
              </a:solidFill>
            </a:endParaRP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893999080"/>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334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 MBD Engineer:</a:t>
            </a:r>
          </a:p>
        </p:txBody>
      </p:sp>
      <p:pic>
        <p:nvPicPr>
          <p:cNvPr id="11" name="Content Placeholder 4">
            <a:extLst>
              <a:ext uri="{FF2B5EF4-FFF2-40B4-BE49-F238E27FC236}">
                <a16:creationId xmlns:a16="http://schemas.microsoft.com/office/drawing/2014/main" id="{47D9BE16-119C-43B2-9AE6-18C4A150C0EF}"/>
              </a:ext>
            </a:extLst>
          </p:cNvPr>
          <p:cNvPicPr>
            <a:picLocks noGrp="1" noChangeAspect="1"/>
          </p:cNvPicPr>
          <p:nvPr>
            <p:ph sz="half" idx="1"/>
          </p:nvPr>
        </p:nvPicPr>
        <p:blipFill>
          <a:blip r:embed="rId2">
            <a:extLst>
              <a:ext uri="{837473B0-CC2E-450A-ABE3-18F120FF3D39}">
                <a1611:picAttrSrcUrl xmlns:a1611="http://schemas.microsoft.com/office/drawing/2016/11/main" r:id="rId3"/>
              </a:ext>
            </a:extLst>
          </a:blip>
          <a:srcRect/>
          <a:stretch/>
        </p:blipFill>
        <p:spPr>
          <a:xfrm>
            <a:off x="581025" y="2231480"/>
            <a:ext cx="5422900" cy="3625353"/>
          </a:xfrm>
        </p:spPr>
      </p:pic>
      <p:sp>
        <p:nvSpPr>
          <p:cNvPr id="4" name="Content Placeholder 3">
            <a:extLst>
              <a:ext uri="{FF2B5EF4-FFF2-40B4-BE49-F238E27FC236}">
                <a16:creationId xmlns:a16="http://schemas.microsoft.com/office/drawing/2014/main" id="{2D7AE0D8-D913-EEFF-070B-FFDA7AA09544}"/>
              </a:ext>
            </a:extLst>
          </p:cNvPr>
          <p:cNvSpPr>
            <a:spLocks noGrp="1"/>
          </p:cNvSpPr>
          <p:nvPr>
            <p:ph sz="half" idx="2"/>
          </p:nvPr>
        </p:nvSpPr>
        <p:spPr/>
        <p:txBody>
          <a:bodyPr>
            <a:normAutofit lnSpcReduction="10000"/>
          </a:bodyPr>
          <a:lstStyle/>
          <a:p>
            <a:pPr marL="0" indent="0">
              <a:buNone/>
            </a:pPr>
            <a:r>
              <a:rPr lang="en-US" sz="2000" dirty="0"/>
              <a:t>🔸 Works at a </a:t>
            </a:r>
            <a:r>
              <a:rPr lang="en-US" sz="2000" b="1" dirty="0"/>
              <a:t>higher level of abstraction</a:t>
            </a:r>
            <a:r>
              <a:rPr lang="en-US" sz="2000" dirty="0"/>
              <a:t>, focusing on designing, simulating, and verifying systems using tools like MATLAB/Simulink.</a:t>
            </a:r>
            <a:br>
              <a:rPr lang="en-US" sz="2000" dirty="0"/>
            </a:br>
            <a:r>
              <a:rPr lang="en-US" sz="2000" dirty="0"/>
              <a:t>🔸 Uses </a:t>
            </a:r>
            <a:r>
              <a:rPr lang="en-US" sz="2000" b="1" dirty="0"/>
              <a:t>block diagrams and state machines</a:t>
            </a:r>
            <a:r>
              <a:rPr lang="en-US" sz="2000" dirty="0"/>
              <a:t> to model control algorithms before implementation.</a:t>
            </a:r>
            <a:br>
              <a:rPr lang="en-US" sz="2000" dirty="0"/>
            </a:br>
            <a:r>
              <a:rPr lang="en-US" sz="2000" dirty="0"/>
              <a:t>🔸 Relies on </a:t>
            </a:r>
            <a:r>
              <a:rPr lang="en-US" sz="2000" b="1" dirty="0"/>
              <a:t>automatic code generation</a:t>
            </a:r>
            <a:r>
              <a:rPr lang="en-US" sz="2000" dirty="0"/>
              <a:t> (via tools like Embedded Coder) to translate models into embedded C code.</a:t>
            </a:r>
            <a:br>
              <a:rPr lang="en-US" sz="2000" dirty="0"/>
            </a:br>
            <a:r>
              <a:rPr lang="en-US" sz="2000" dirty="0"/>
              <a:t>🔸 Plays a key role in </a:t>
            </a:r>
            <a:r>
              <a:rPr lang="en-US" sz="2000" b="1" dirty="0"/>
              <a:t>rapid prototyping, Hardware-in-the-Loop (HIL), and Software-in-the-Loop (SIL) testing</a:t>
            </a:r>
            <a:r>
              <a:rPr lang="en-US" sz="2000" dirty="0"/>
              <a:t>.</a:t>
            </a:r>
          </a:p>
        </p:txBody>
      </p:sp>
    </p:spTree>
    <p:extLst>
      <p:ext uri="{BB962C8B-B14F-4D97-AF65-F5344CB8AC3E}">
        <p14:creationId xmlns:p14="http://schemas.microsoft.com/office/powerpoint/2010/main" val="497607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13824-45CA-A15D-3C1F-57195A8DE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013048-B4B4-B40D-C446-53581B316F0F}"/>
              </a:ext>
            </a:extLst>
          </p:cNvPr>
          <p:cNvSpPr>
            <a:spLocks noGrp="1"/>
          </p:cNvSpPr>
          <p:nvPr>
            <p:ph type="title"/>
          </p:nvPr>
        </p:nvSpPr>
        <p:spPr/>
        <p:txBody>
          <a:bodyPr/>
          <a:lstStyle/>
          <a:p>
            <a:r>
              <a:rPr lang="en-US" dirty="0"/>
              <a:t>🔹 Embedded Engineer:</a:t>
            </a:r>
          </a:p>
        </p:txBody>
      </p:sp>
      <p:pic>
        <p:nvPicPr>
          <p:cNvPr id="11" name="Content Placeholder 4">
            <a:extLst>
              <a:ext uri="{FF2B5EF4-FFF2-40B4-BE49-F238E27FC236}">
                <a16:creationId xmlns:a16="http://schemas.microsoft.com/office/drawing/2014/main" id="{D9FB7BC3-7559-2BCE-A838-4FC42E6C0BD1}"/>
              </a:ext>
            </a:extLst>
          </p:cNvPr>
          <p:cNvPicPr>
            <a:picLocks noGrp="1" noChangeAspect="1"/>
          </p:cNvPicPr>
          <p:nvPr>
            <p:ph sz="half" idx="1"/>
          </p:nvPr>
        </p:nvPicPr>
        <p:blipFill>
          <a:blip r:embed="rId2">
            <a:extLst>
              <a:ext uri="{837473B0-CC2E-450A-ABE3-18F120FF3D39}">
                <a1611:picAttrSrcUrl xmlns:a1611="http://schemas.microsoft.com/office/drawing/2016/11/main" r:id="rId3"/>
              </a:ext>
            </a:extLst>
          </a:blip>
          <a:srcRect/>
          <a:stretch/>
        </p:blipFill>
        <p:spPr>
          <a:xfrm>
            <a:off x="6187909" y="2231480"/>
            <a:ext cx="5422900" cy="3625353"/>
          </a:xfrm>
        </p:spPr>
      </p:pic>
      <p:sp>
        <p:nvSpPr>
          <p:cNvPr id="4" name="Content Placeholder 3">
            <a:extLst>
              <a:ext uri="{FF2B5EF4-FFF2-40B4-BE49-F238E27FC236}">
                <a16:creationId xmlns:a16="http://schemas.microsoft.com/office/drawing/2014/main" id="{10E5F19E-EA0F-84EC-3EA0-D6B5784DB42B}"/>
              </a:ext>
            </a:extLst>
          </p:cNvPr>
          <p:cNvSpPr>
            <a:spLocks noGrp="1"/>
          </p:cNvSpPr>
          <p:nvPr>
            <p:ph sz="half" idx="2"/>
          </p:nvPr>
        </p:nvSpPr>
        <p:spPr>
          <a:xfrm>
            <a:off x="581025" y="2231480"/>
            <a:ext cx="5422900" cy="3633047"/>
          </a:xfrm>
        </p:spPr>
        <p:txBody>
          <a:bodyPr>
            <a:normAutofit/>
          </a:bodyPr>
          <a:lstStyle/>
          <a:p>
            <a:pPr marL="0" indent="0">
              <a:buNone/>
            </a:pPr>
            <a:r>
              <a:rPr lang="en-US" sz="2000" dirty="0"/>
              <a:t>🔸 Works </a:t>
            </a:r>
            <a:r>
              <a:rPr lang="en-US" sz="2000" b="1" dirty="0"/>
              <a:t>closer to hardware</a:t>
            </a:r>
            <a:r>
              <a:rPr lang="en-US" sz="2000" dirty="0"/>
              <a:t>, writing optimized C/C++ code for microcontrollers and embedded systems.</a:t>
            </a:r>
            <a:br>
              <a:rPr lang="en-US" sz="2000" dirty="0"/>
            </a:br>
            <a:r>
              <a:rPr lang="en-US" sz="2000" dirty="0"/>
              <a:t>🔸 Focuses on </a:t>
            </a:r>
            <a:r>
              <a:rPr lang="en-US" sz="2000" b="1" dirty="0"/>
              <a:t>low-level programming, firmware development, and hardware interfacing</a:t>
            </a:r>
            <a:r>
              <a:rPr lang="en-US" sz="2000" dirty="0"/>
              <a:t>.</a:t>
            </a:r>
            <a:br>
              <a:rPr lang="en-US" sz="2000" dirty="0"/>
            </a:br>
            <a:r>
              <a:rPr lang="en-US" sz="2000" dirty="0"/>
              <a:t>🔸 Deals with </a:t>
            </a:r>
            <a:r>
              <a:rPr lang="en-US" sz="2000" b="1" dirty="0"/>
              <a:t>real-time constraints, memory management, and power optimization</a:t>
            </a:r>
            <a:r>
              <a:rPr lang="en-US" sz="2000" dirty="0"/>
              <a:t>.</a:t>
            </a:r>
            <a:br>
              <a:rPr lang="en-US" sz="2000" dirty="0"/>
            </a:br>
            <a:r>
              <a:rPr lang="en-US" sz="2000" dirty="0"/>
              <a:t>🔸 Implements and debugs software directly on hardware using </a:t>
            </a:r>
            <a:r>
              <a:rPr lang="en-US" sz="2000" b="1" dirty="0"/>
              <a:t>IDE, debuggers, and logic analyzers</a:t>
            </a:r>
            <a:r>
              <a:rPr lang="en-US" sz="2000" dirty="0"/>
              <a:t>.</a:t>
            </a:r>
          </a:p>
        </p:txBody>
      </p:sp>
    </p:spTree>
    <p:extLst>
      <p:ext uri="{BB962C8B-B14F-4D97-AF65-F5344CB8AC3E}">
        <p14:creationId xmlns:p14="http://schemas.microsoft.com/office/powerpoint/2010/main" val="1266717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a:extLst>
              <a:ext uri="{FF2B5EF4-FFF2-40B4-BE49-F238E27FC236}">
                <a16:creationId xmlns:a16="http://schemas.microsoft.com/office/drawing/2014/main" id="{EA70616B-E344-4856-8DF9-707C26236613}"/>
              </a:ext>
            </a:extLst>
          </p:cNvPr>
          <p:cNvPicPr>
            <a:picLocks noChangeAspect="1"/>
          </p:cNvPicPr>
          <p:nvPr/>
        </p:nvPicPr>
        <p:blipFill>
          <a:blip r:embed="rId3">
            <a:extLst>
              <a:ext uri="{837473B0-CC2E-450A-ABE3-18F120FF3D39}">
                <a1611:picAttrSrcUrl xmlns:a1611="http://schemas.microsoft.com/office/drawing/2016/11/main" r:id="rId4"/>
              </a:ext>
            </a:extLst>
          </a:blip>
          <a:srcRect t="21875" b="21875"/>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sz="2400" dirty="0"/>
              <a:t>⚡️ </a:t>
            </a:r>
            <a:r>
              <a:rPr lang="en-US" sz="2400" b="1" dirty="0"/>
              <a:t>So, Which Role is Right for You?</a:t>
            </a:r>
            <a:br>
              <a:rPr lang="en-US" sz="2400" b="1" dirty="0"/>
            </a:br>
            <a:endParaRPr lang="en-US" sz="2400" dirty="0"/>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1270342403"/>
              </p:ext>
            </p:extLst>
          </p:nvPr>
        </p:nvGraphicFramePr>
        <p:xfrm>
          <a:off x="719569" y="2198254"/>
          <a:ext cx="7222163" cy="35639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09322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63B676-02B1-FA5D-E257-930C9CF75F1C}"/>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D2477AE-787B-84F9-17F9-B7070ABE2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4FA277E5-4641-6DE5-200F-F5CFF9DBCA9A}"/>
              </a:ext>
            </a:extLst>
          </p:cNvPr>
          <p:cNvPicPr>
            <a:picLocks noChangeAspect="1"/>
          </p:cNvPicPr>
          <p:nvPr/>
        </p:nvPicPr>
        <p:blipFill>
          <a:blip r:embed="rId3">
            <a:extLst>
              <a:ext uri="{837473B0-CC2E-450A-ABE3-18F120FF3D39}">
                <a1611:picAttrSrcUrl xmlns:a1611="http://schemas.microsoft.com/office/drawing/2016/11/main" r:id="rId4"/>
              </a:ext>
            </a:extLst>
          </a:blip>
          <a:srcRect l="3333" r="3333"/>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7876E8BA-058C-0388-B0A3-360E8E0B1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97447A32-BFAA-0067-2C09-FE5FB31083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E76989FF-8F7D-9FC0-1A11-C857AEB50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4664FFC-AE28-D075-B824-9E1C8C000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E1DE70B5-9793-7052-53EC-DC927A8E5D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7FBFB8F-C813-F597-86BD-0A51E94A89E6}"/>
              </a:ext>
            </a:extLst>
          </p:cNvPr>
          <p:cNvSpPr>
            <a:spLocks noGrp="1"/>
          </p:cNvSpPr>
          <p:nvPr>
            <p:ph type="ctrTitle"/>
          </p:nvPr>
        </p:nvSpPr>
        <p:spPr>
          <a:xfrm>
            <a:off x="581191" y="4572000"/>
            <a:ext cx="10993549" cy="895244"/>
          </a:xfrm>
        </p:spPr>
        <p:txBody>
          <a:bodyPr>
            <a:noAutofit/>
          </a:bodyPr>
          <a:lstStyle/>
          <a:p>
            <a:pPr algn="ctr"/>
            <a:r>
              <a:rPr lang="en-US" sz="6000" dirty="0">
                <a:solidFill>
                  <a:schemeClr val="bg1"/>
                </a:solidFill>
              </a:rPr>
              <a:t>Model-BASED Design (MBD)</a:t>
            </a:r>
          </a:p>
        </p:txBody>
      </p:sp>
      <p:sp>
        <p:nvSpPr>
          <p:cNvPr id="3" name="Subtitle 2">
            <a:extLst>
              <a:ext uri="{FF2B5EF4-FFF2-40B4-BE49-F238E27FC236}">
                <a16:creationId xmlns:a16="http://schemas.microsoft.com/office/drawing/2014/main" id="{D813F694-5C7B-C997-72FF-F288F8C00B12}"/>
              </a:ext>
            </a:extLst>
          </p:cNvPr>
          <p:cNvSpPr>
            <a:spLocks noGrp="1"/>
          </p:cNvSpPr>
          <p:nvPr>
            <p:ph type="subTitle" idx="1"/>
          </p:nvPr>
        </p:nvSpPr>
        <p:spPr>
          <a:xfrm>
            <a:off x="596717" y="5747262"/>
            <a:ext cx="10993546" cy="363283"/>
          </a:xfrm>
        </p:spPr>
        <p:txBody>
          <a:bodyPr>
            <a:normAutofit fontScale="92500" lnSpcReduction="10000"/>
          </a:bodyPr>
          <a:lstStyle/>
          <a:p>
            <a:pPr algn="ctr"/>
            <a:r>
              <a:rPr lang="en-US" sz="2000" dirty="0">
                <a:solidFill>
                  <a:srgbClr val="7CEBFF"/>
                </a:solidFill>
              </a:rPr>
              <a:t>PART II: MBD Process &amp; V-Model – The Secret to Robust System Design</a:t>
            </a:r>
          </a:p>
        </p:txBody>
      </p:sp>
    </p:spTree>
    <p:extLst>
      <p:ext uri="{BB962C8B-B14F-4D97-AF65-F5344CB8AC3E}">
        <p14:creationId xmlns:p14="http://schemas.microsoft.com/office/powerpoint/2010/main" val="416903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A717EF-1C65-C44E-6F28-3D3346E266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BCB344-56BC-8A3E-B08F-BFC23E6E5584}"/>
              </a:ext>
            </a:extLst>
          </p:cNvPr>
          <p:cNvSpPr>
            <a:spLocks noGrp="1"/>
          </p:cNvSpPr>
          <p:nvPr>
            <p:ph type="title"/>
          </p:nvPr>
        </p:nvSpPr>
        <p:spPr/>
        <p:txBody>
          <a:bodyPr>
            <a:noAutofit/>
          </a:bodyPr>
          <a:lstStyle/>
          <a:p>
            <a:pPr algn="ctr"/>
            <a:r>
              <a:rPr lang="en-US" sz="2400" dirty="0"/>
              <a:t>🚀 </a:t>
            </a:r>
            <a:r>
              <a:rPr lang="en-US" sz="2400" b="1" dirty="0"/>
              <a:t>Ever Wondered How Complex Systems Are Designed with Minimal Errors?</a:t>
            </a:r>
            <a:endParaRPr lang="en-US" sz="3600" dirty="0">
              <a:solidFill>
                <a:srgbClr val="FFFEFF"/>
              </a:solidFill>
            </a:endParaRPr>
          </a:p>
        </p:txBody>
      </p:sp>
      <p:sp>
        <p:nvSpPr>
          <p:cNvPr id="10" name="Content Placeholder 9">
            <a:extLst>
              <a:ext uri="{FF2B5EF4-FFF2-40B4-BE49-F238E27FC236}">
                <a16:creationId xmlns:a16="http://schemas.microsoft.com/office/drawing/2014/main" id="{53425927-64DD-AF7A-F3A0-9C3181AE4B5A}"/>
              </a:ext>
            </a:extLst>
          </p:cNvPr>
          <p:cNvSpPr>
            <a:spLocks noGrp="1"/>
          </p:cNvSpPr>
          <p:nvPr>
            <p:ph sz="half" idx="1"/>
          </p:nvPr>
        </p:nvSpPr>
        <p:spPr/>
        <p:txBody>
          <a:bodyPr/>
          <a:lstStyle/>
          <a:p>
            <a:r>
              <a:rPr lang="en-US" dirty="0"/>
              <a:t>🔎 The </a:t>
            </a:r>
            <a:r>
              <a:rPr lang="en-US" b="1" dirty="0"/>
              <a:t>Model-Based Design (MBD) Process</a:t>
            </a:r>
            <a:r>
              <a:rPr lang="en-US" dirty="0"/>
              <a:t> follows a structured approach to </a:t>
            </a:r>
            <a:r>
              <a:rPr lang="en-US" b="1" dirty="0"/>
              <a:t>develop, simulate, test, and deploy</a:t>
            </a:r>
            <a:r>
              <a:rPr lang="en-US" dirty="0"/>
              <a:t> control systems, ensuring efficiency and reliability.</a:t>
            </a:r>
          </a:p>
          <a:p>
            <a:pPr marL="0" indent="0">
              <a:buNone/>
            </a:pPr>
            <a:endParaRPr lang="en-US" dirty="0"/>
          </a:p>
          <a:p>
            <a:r>
              <a:rPr lang="en-US" sz="2000" i="1" dirty="0">
                <a:effectLst>
                  <a:outerShdw blurRad="38100" dist="38100" dir="2700000" algn="tl">
                    <a:srgbClr val="000000">
                      <a:alpha val="43137"/>
                    </a:srgbClr>
                  </a:outerShdw>
                </a:effectLst>
              </a:rPr>
              <a:t>One of the most powerful methodologies in MBD is the </a:t>
            </a:r>
            <a:r>
              <a:rPr lang="en-US" sz="2000" b="1" i="1" dirty="0">
                <a:effectLst>
                  <a:outerShdw blurRad="38100" dist="38100" dir="2700000" algn="tl">
                    <a:srgbClr val="000000">
                      <a:alpha val="43137"/>
                    </a:srgbClr>
                  </a:outerShdw>
                </a:effectLst>
              </a:rPr>
              <a:t>V-Model</a:t>
            </a:r>
            <a:r>
              <a:rPr lang="en-US" sz="2000" i="1" dirty="0">
                <a:effectLst>
                  <a:outerShdw blurRad="38100" dist="38100" dir="2700000" algn="tl">
                    <a:srgbClr val="000000">
                      <a:alpha val="43137"/>
                    </a:srgbClr>
                  </a:outerShdw>
                </a:effectLst>
              </a:rPr>
              <a:t>. But why is it so important? 🤔</a:t>
            </a:r>
          </a:p>
          <a:p>
            <a:endParaRPr lang="en-US" dirty="0"/>
          </a:p>
        </p:txBody>
      </p:sp>
      <p:pic>
        <p:nvPicPr>
          <p:cNvPr id="1026" name="Picture 2" descr="Maximizing the benefits of Model-Based Design through early ...">
            <a:extLst>
              <a:ext uri="{FF2B5EF4-FFF2-40B4-BE49-F238E27FC236}">
                <a16:creationId xmlns:a16="http://schemas.microsoft.com/office/drawing/2014/main" id="{6CFD27EC-F5A1-8F76-9348-D0F2AF35081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88075" y="2244825"/>
            <a:ext cx="5422900" cy="359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825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F21EE-8101-C28A-89A6-975F709A15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FA1954-DA67-5704-6FFF-2B9052D3BD00}"/>
              </a:ext>
            </a:extLst>
          </p:cNvPr>
          <p:cNvSpPr>
            <a:spLocks noGrp="1"/>
          </p:cNvSpPr>
          <p:nvPr>
            <p:ph type="title"/>
          </p:nvPr>
        </p:nvSpPr>
        <p:spPr/>
        <p:txBody>
          <a:bodyPr/>
          <a:lstStyle/>
          <a:p>
            <a:r>
              <a:rPr lang="en-US" dirty="0"/>
              <a:t>🔹 The V-Model: A Blueprint for Success</a:t>
            </a:r>
          </a:p>
        </p:txBody>
      </p:sp>
      <p:pic>
        <p:nvPicPr>
          <p:cNvPr id="11" name="Content Placeholder 4">
            <a:extLst>
              <a:ext uri="{FF2B5EF4-FFF2-40B4-BE49-F238E27FC236}">
                <a16:creationId xmlns:a16="http://schemas.microsoft.com/office/drawing/2014/main" id="{6CE13C07-C535-67E8-7735-73DEE4157A96}"/>
              </a:ext>
            </a:extLst>
          </p:cNvPr>
          <p:cNvPicPr>
            <a:picLocks noGrp="1" noChangeAspect="1"/>
          </p:cNvPicPr>
          <p:nvPr>
            <p:ph sz="half" idx="1"/>
          </p:nvPr>
        </p:nvPicPr>
        <p:blipFill>
          <a:blip r:embed="rId2"/>
          <a:srcRect/>
          <a:stretch/>
        </p:blipFill>
        <p:spPr>
          <a:xfrm>
            <a:off x="6187909" y="2231480"/>
            <a:ext cx="5422900" cy="3625353"/>
          </a:xfrm>
        </p:spPr>
      </p:pic>
      <p:sp>
        <p:nvSpPr>
          <p:cNvPr id="4" name="Content Placeholder 3">
            <a:extLst>
              <a:ext uri="{FF2B5EF4-FFF2-40B4-BE49-F238E27FC236}">
                <a16:creationId xmlns:a16="http://schemas.microsoft.com/office/drawing/2014/main" id="{DCB66098-DABE-B212-091E-777715D001AA}"/>
              </a:ext>
            </a:extLst>
          </p:cNvPr>
          <p:cNvSpPr>
            <a:spLocks noGrp="1"/>
          </p:cNvSpPr>
          <p:nvPr>
            <p:ph sz="half" idx="2"/>
          </p:nvPr>
        </p:nvSpPr>
        <p:spPr>
          <a:xfrm>
            <a:off x="581025" y="2231480"/>
            <a:ext cx="5606884" cy="3633047"/>
          </a:xfrm>
        </p:spPr>
        <p:txBody>
          <a:bodyPr>
            <a:normAutofit/>
          </a:bodyPr>
          <a:lstStyle/>
          <a:p>
            <a:pPr marL="0" indent="0">
              <a:buNone/>
            </a:pPr>
            <a:r>
              <a:rPr lang="en-US" sz="2000" dirty="0"/>
              <a:t>🔻 </a:t>
            </a:r>
            <a:r>
              <a:rPr lang="en-US" sz="2000" b="1" dirty="0"/>
              <a:t>Left Side – System Design &amp; Decomposition</a:t>
            </a:r>
            <a:br>
              <a:rPr lang="en-US" sz="2000" dirty="0"/>
            </a:br>
            <a:r>
              <a:rPr lang="en-US" sz="2000" dirty="0"/>
              <a:t>1️⃣ </a:t>
            </a:r>
            <a:r>
              <a:rPr lang="en-US" sz="2000" b="1" dirty="0"/>
              <a:t>Requirements Definition</a:t>
            </a:r>
            <a:r>
              <a:rPr lang="en-US" sz="2000" dirty="0"/>
              <a:t> (System-level specs &amp; constraints)</a:t>
            </a:r>
            <a:br>
              <a:rPr lang="en-US" sz="2000" dirty="0"/>
            </a:br>
            <a:r>
              <a:rPr lang="en-US" sz="2000" dirty="0"/>
              <a:t>2️⃣ </a:t>
            </a:r>
            <a:r>
              <a:rPr lang="en-US" sz="2000" b="1" dirty="0"/>
              <a:t>System Design</a:t>
            </a:r>
            <a:r>
              <a:rPr lang="en-US" sz="2000" dirty="0"/>
              <a:t> (Defining high-level architecture)</a:t>
            </a:r>
            <a:br>
              <a:rPr lang="en-US" sz="2000" dirty="0"/>
            </a:br>
            <a:r>
              <a:rPr lang="en-US" sz="2000" dirty="0"/>
              <a:t>3️⃣ </a:t>
            </a:r>
            <a:r>
              <a:rPr lang="en-US" sz="2000" b="1" dirty="0"/>
              <a:t>Modeling &amp; Simulation</a:t>
            </a:r>
            <a:r>
              <a:rPr lang="en-US" sz="2000" dirty="0"/>
              <a:t> (Building Simulink models)</a:t>
            </a:r>
            <a:br>
              <a:rPr lang="en-US" sz="2000" dirty="0"/>
            </a:br>
            <a:r>
              <a:rPr lang="en-US" sz="2000" dirty="0"/>
              <a:t>4️⃣ </a:t>
            </a:r>
            <a:r>
              <a:rPr lang="en-US" sz="2000" b="1" dirty="0"/>
              <a:t>Code Generation &amp; Integration</a:t>
            </a:r>
            <a:r>
              <a:rPr lang="en-US" sz="2000" dirty="0"/>
              <a:t> (Automatic Embedded C code from models)</a:t>
            </a:r>
          </a:p>
        </p:txBody>
      </p:sp>
    </p:spTree>
    <p:extLst>
      <p:ext uri="{BB962C8B-B14F-4D97-AF65-F5344CB8AC3E}">
        <p14:creationId xmlns:p14="http://schemas.microsoft.com/office/powerpoint/2010/main" val="641840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F96C3-B87A-42F2-99D2-B9F97306D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25695D-4486-E349-28A1-5369456A4935}"/>
              </a:ext>
            </a:extLst>
          </p:cNvPr>
          <p:cNvSpPr>
            <a:spLocks noGrp="1"/>
          </p:cNvSpPr>
          <p:nvPr>
            <p:ph type="title"/>
          </p:nvPr>
        </p:nvSpPr>
        <p:spPr/>
        <p:txBody>
          <a:bodyPr/>
          <a:lstStyle/>
          <a:p>
            <a:r>
              <a:rPr lang="en-US" dirty="0"/>
              <a:t>🔹 The V-Model: A Blueprint for Success</a:t>
            </a:r>
          </a:p>
        </p:txBody>
      </p:sp>
      <p:pic>
        <p:nvPicPr>
          <p:cNvPr id="11" name="Content Placeholder 4">
            <a:extLst>
              <a:ext uri="{FF2B5EF4-FFF2-40B4-BE49-F238E27FC236}">
                <a16:creationId xmlns:a16="http://schemas.microsoft.com/office/drawing/2014/main" id="{6A7A5B93-C330-6923-807B-733E7FADE0AC}"/>
              </a:ext>
            </a:extLst>
          </p:cNvPr>
          <p:cNvPicPr>
            <a:picLocks noGrp="1" noChangeAspect="1"/>
          </p:cNvPicPr>
          <p:nvPr>
            <p:ph sz="half" idx="1"/>
          </p:nvPr>
        </p:nvPicPr>
        <p:blipFill>
          <a:blip r:embed="rId2"/>
          <a:srcRect/>
          <a:stretch/>
        </p:blipFill>
        <p:spPr>
          <a:xfrm>
            <a:off x="581025" y="2231480"/>
            <a:ext cx="5422900" cy="3625353"/>
          </a:xfrm>
        </p:spPr>
      </p:pic>
      <p:sp>
        <p:nvSpPr>
          <p:cNvPr id="4" name="Content Placeholder 3">
            <a:extLst>
              <a:ext uri="{FF2B5EF4-FFF2-40B4-BE49-F238E27FC236}">
                <a16:creationId xmlns:a16="http://schemas.microsoft.com/office/drawing/2014/main" id="{DD206E09-608F-D53F-C2EA-9952CE6B80AD}"/>
              </a:ext>
            </a:extLst>
          </p:cNvPr>
          <p:cNvSpPr>
            <a:spLocks noGrp="1"/>
          </p:cNvSpPr>
          <p:nvPr>
            <p:ph sz="half" idx="2"/>
          </p:nvPr>
        </p:nvSpPr>
        <p:spPr/>
        <p:txBody>
          <a:bodyPr>
            <a:normAutofit/>
          </a:bodyPr>
          <a:lstStyle/>
          <a:p>
            <a:pPr marL="0" indent="0">
              <a:buNone/>
            </a:pPr>
            <a:r>
              <a:rPr lang="en-US" sz="2400" dirty="0"/>
              <a:t>🔺 </a:t>
            </a:r>
            <a:r>
              <a:rPr lang="en-US" sz="2400" b="1" dirty="0"/>
              <a:t>Right Side – Testing &amp; Validation</a:t>
            </a:r>
            <a:br>
              <a:rPr lang="en-US" sz="2400" dirty="0"/>
            </a:br>
            <a:r>
              <a:rPr lang="en-US" sz="2400" dirty="0"/>
              <a:t>5️⃣ </a:t>
            </a:r>
            <a:r>
              <a:rPr lang="en-US" sz="2400" b="1" dirty="0"/>
              <a:t>Unit Testing</a:t>
            </a:r>
            <a:r>
              <a:rPr lang="en-US" sz="2400" dirty="0"/>
              <a:t> (Verifying small components)</a:t>
            </a:r>
            <a:br>
              <a:rPr lang="en-US" sz="2400" dirty="0"/>
            </a:br>
            <a:r>
              <a:rPr lang="en-US" sz="2400" dirty="0"/>
              <a:t>6️⃣ </a:t>
            </a:r>
            <a:r>
              <a:rPr lang="en-US" sz="2400" b="1" dirty="0"/>
              <a:t>Integration Testing</a:t>
            </a:r>
            <a:r>
              <a:rPr lang="en-US" sz="2400" dirty="0"/>
              <a:t> (Ensuring modules work together)</a:t>
            </a:r>
            <a:br>
              <a:rPr lang="en-US" sz="2400" dirty="0"/>
            </a:br>
            <a:r>
              <a:rPr lang="en-US" sz="2400" dirty="0"/>
              <a:t>7️⃣ </a:t>
            </a:r>
            <a:r>
              <a:rPr lang="en-US" sz="2400" b="1" dirty="0"/>
              <a:t>Hardware-in-the-Loop (HIL) Testing</a:t>
            </a:r>
            <a:r>
              <a:rPr lang="en-US" sz="2400" dirty="0"/>
              <a:t> (Validating on real hardware)</a:t>
            </a:r>
            <a:br>
              <a:rPr lang="en-US" sz="2400" dirty="0"/>
            </a:br>
            <a:r>
              <a:rPr lang="en-US" sz="2400" dirty="0"/>
              <a:t>8️⃣ </a:t>
            </a:r>
            <a:r>
              <a:rPr lang="en-US" sz="2400" b="1" dirty="0"/>
              <a:t>System Validation</a:t>
            </a:r>
            <a:r>
              <a:rPr lang="en-US" sz="2400" dirty="0"/>
              <a:t> (Final validation before deployment)</a:t>
            </a:r>
          </a:p>
        </p:txBody>
      </p:sp>
    </p:spTree>
    <p:extLst>
      <p:ext uri="{BB962C8B-B14F-4D97-AF65-F5344CB8AC3E}">
        <p14:creationId xmlns:p14="http://schemas.microsoft.com/office/powerpoint/2010/main" val="2515986596"/>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91575F-4C21-47C4-8D13-EB9BE66B536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42D3C2F-55A5-48C0-9D5A-95C7FF0389D0}">
  <ds:schemaRefs>
    <ds:schemaRef ds:uri="http://schemas.microsoft.com/sharepoint/v3/contenttype/forms"/>
  </ds:schemaRefs>
</ds:datastoreItem>
</file>

<file path=customXml/itemProps3.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design</Template>
  <TotalTime>176</TotalTime>
  <Words>1356</Words>
  <Application>Microsoft Office PowerPoint</Application>
  <PresentationFormat>Widescreen</PresentationFormat>
  <Paragraphs>145</Paragraphs>
  <Slides>18</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Gill Sans MT</vt:lpstr>
      <vt:lpstr>Menlo</vt:lpstr>
      <vt:lpstr>Segoe UI Emoji</vt:lpstr>
      <vt:lpstr>Wingdings 2</vt:lpstr>
      <vt:lpstr>Custom</vt:lpstr>
      <vt:lpstr>Model-BASED Design (MBD)</vt:lpstr>
      <vt:lpstr>MBD Engineer vs. Embedded Engineer: Which Path Suits You? 🤔</vt:lpstr>
      <vt:lpstr>🔹 MBD Engineer:</vt:lpstr>
      <vt:lpstr>🔹 Embedded Engineer:</vt:lpstr>
      <vt:lpstr>⚡️ So, Which Role is Right for You? </vt:lpstr>
      <vt:lpstr>Model-BASED Design (MBD)</vt:lpstr>
      <vt:lpstr>🚀 Ever Wondered How Complex Systems Are Designed with Minimal Errors?</vt:lpstr>
      <vt:lpstr>🔹 The V-Model: A Blueprint for Success</vt:lpstr>
      <vt:lpstr>🔹 The V-Model: A Blueprint for Success</vt:lpstr>
      <vt:lpstr>📢 Why Does MBD + V-Model Matter?</vt:lpstr>
      <vt:lpstr>Model-BASED Design (MBD)</vt:lpstr>
      <vt:lpstr>🔧 Acceleration Pedal Position Modeling  The acceleration pedal position is usually measured using two redundant sensors to enhance safety and reliability. The sensors provide independent signals to the Electronic Control Unit (ECU) to detect any discrepancies and ensure fail-safe operation.</vt:lpstr>
      <vt:lpstr>🧪 Model-in-the-Loop (MIL) Testing:</vt:lpstr>
      <vt:lpstr>🔧 Acceleration Pedal Position Modeling </vt:lpstr>
      <vt:lpstr>💻 Software-in-the-Loop (SIL) Testing:</vt:lpstr>
      <vt:lpstr>🔧 Acceleration Pedal Position Modeling </vt:lpstr>
      <vt:lpstr>🔧 Acceleration Pedal Position Modeling </vt:lpstr>
      <vt:lpstr>Thank YOU 😇🤗🌹  Project GitHub repo QR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أحمد محسن الو اليزيد عطية</dc:creator>
  <cp:lastModifiedBy>أحمد محسن الو اليزيد عطية</cp:lastModifiedBy>
  <cp:revision>10</cp:revision>
  <dcterms:created xsi:type="dcterms:W3CDTF">2025-03-09T19:56:24Z</dcterms:created>
  <dcterms:modified xsi:type="dcterms:W3CDTF">2025-03-09T22:52:47Z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